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340" r:id="rId3"/>
    <p:sldId id="338" r:id="rId4"/>
    <p:sldId id="339" r:id="rId5"/>
    <p:sldId id="287" r:id="rId6"/>
    <p:sldId id="279" r:id="rId7"/>
    <p:sldId id="321" r:id="rId8"/>
    <p:sldId id="288" r:id="rId9"/>
    <p:sldId id="289" r:id="rId10"/>
    <p:sldId id="293" r:id="rId11"/>
    <p:sldId id="294" r:id="rId12"/>
    <p:sldId id="290" r:id="rId13"/>
    <p:sldId id="292" r:id="rId14"/>
    <p:sldId id="291" r:id="rId15"/>
    <p:sldId id="295" r:id="rId16"/>
    <p:sldId id="309" r:id="rId17"/>
    <p:sldId id="317" r:id="rId18"/>
    <p:sldId id="304" r:id="rId19"/>
    <p:sldId id="302" r:id="rId20"/>
    <p:sldId id="284" r:id="rId21"/>
    <p:sldId id="305" r:id="rId22"/>
    <p:sldId id="306" r:id="rId23"/>
    <p:sldId id="285" r:id="rId24"/>
    <p:sldId id="286" r:id="rId25"/>
    <p:sldId id="310" r:id="rId26"/>
    <p:sldId id="307" r:id="rId27"/>
    <p:sldId id="318" r:id="rId28"/>
    <p:sldId id="311" r:id="rId29"/>
    <p:sldId id="319" r:id="rId30"/>
    <p:sldId id="266" r:id="rId31"/>
    <p:sldId id="264" r:id="rId32"/>
    <p:sldId id="265" r:id="rId33"/>
    <p:sldId id="336" r:id="rId34"/>
    <p:sldId id="322" r:id="rId35"/>
  </p:sldIdLst>
  <p:sldSz cx="12192000" cy="6858000"/>
  <p:notesSz cx="7008813" cy="9294813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F103"/>
    <a:srgbClr val="FBFBFB"/>
    <a:srgbClr val="F6F6F6"/>
    <a:srgbClr val="FFFFFF"/>
    <a:srgbClr val="009D7E"/>
    <a:srgbClr val="4472C4"/>
    <a:srgbClr val="F3F3F3"/>
    <a:srgbClr val="DEA901"/>
    <a:srgbClr val="A00000"/>
    <a:srgbClr val="0085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7" d="100"/>
          <a:sy n="57" d="100"/>
        </p:scale>
        <p:origin x="-533" y="24"/>
      </p:cViewPr>
      <p:guideLst>
        <p:guide orient="horz" pos="3840"/>
        <p:guide orient="horz" pos="2160"/>
        <p:guide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30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2.xml"/><Relationship Id="rId2" Type="http://schemas.openxmlformats.org/officeDocument/2006/relationships/slide" Target="../slides/slide28.xml"/><Relationship Id="rId1" Type="http://schemas.openxmlformats.org/officeDocument/2006/relationships/slide" Target="../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FE6D96-CCD9-4802-BA45-EC8070E7AE12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</dgm:pt>
    <dgm:pt modelId="{0564C838-809B-47BA-AC89-2D770F20916B}">
      <dgm:prSet phldrT="[Text]" custT="1"/>
      <dgm:spPr/>
      <dgm:t>
        <a:bodyPr/>
        <a:lstStyle/>
        <a:p>
          <a:r>
            <a:rPr lang="en-SG" sz="16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Pengenalpastian</a:t>
          </a:r>
          <a:r>
            <a:rPr lang="en-SG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&amp; </a:t>
          </a:r>
          <a:r>
            <a:rPr lang="en-SG" sz="16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Saringan</a:t>
          </a:r>
          <a:endParaRPr lang="en-SG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91E486-F312-44B3-8028-85576BCB8C77}" type="parTrans" cxnId="{98E90A01-EFBD-4599-A216-01A00A108DF8}">
      <dgm:prSet/>
      <dgm:spPr/>
      <dgm:t>
        <a:bodyPr/>
        <a:lstStyle/>
        <a:p>
          <a:endParaRPr lang="en-SG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4C36EB-CB02-495C-996E-EFB1D4E1134C}" type="sibTrans" cxnId="{98E90A01-EFBD-4599-A216-01A00A108DF8}">
      <dgm:prSet/>
      <dgm:spPr/>
      <dgm:t>
        <a:bodyPr/>
        <a:lstStyle/>
        <a:p>
          <a:endParaRPr lang="en-SG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704D93-80A5-44BA-9AE6-2A9681FC328F}">
      <dgm:prSet phldrT="[Text]" custT="1"/>
      <dgm:spPr/>
      <dgm:t>
        <a:bodyPr/>
        <a:lstStyle/>
        <a:p>
          <a:r>
            <a:rPr lang="en-SG" sz="16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Intervensi</a:t>
          </a:r>
          <a:endParaRPr lang="en-SG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F0A11B-B4E8-41C1-ACC3-12C31DED107A}" type="parTrans" cxnId="{0242B16E-6F10-4BB6-A506-7248308B3DCB}">
      <dgm:prSet/>
      <dgm:spPr/>
      <dgm:t>
        <a:bodyPr/>
        <a:lstStyle/>
        <a:p>
          <a:endParaRPr lang="en-SG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48F2BD-8226-4843-B206-BB89212A7914}" type="sibTrans" cxnId="{0242B16E-6F10-4BB6-A506-7248308B3DCB}">
      <dgm:prSet/>
      <dgm:spPr/>
      <dgm:t>
        <a:bodyPr/>
        <a:lstStyle/>
        <a:p>
          <a:endParaRPr lang="en-SG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A94D16-DF9E-4B80-A073-1C71554A923E}">
      <dgm:prSet phldrT="[Text]" custT="1"/>
      <dgm:spPr/>
      <dgm:t>
        <a:bodyPr/>
        <a:lstStyle/>
        <a:p>
          <a:r>
            <a:rPr lang="en-SG" sz="16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Pemantauan</a:t>
          </a:r>
          <a:endParaRPr lang="en-SG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CDDC8A-1B64-435B-AA71-008D1A5C3354}" type="parTrans" cxnId="{C28966CA-09AE-4800-9078-9D220101DE10}">
      <dgm:prSet/>
      <dgm:spPr/>
      <dgm:t>
        <a:bodyPr/>
        <a:lstStyle/>
        <a:p>
          <a:endParaRPr lang="en-SG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70A061-7804-4965-92AB-5E318CC82C15}" type="sibTrans" cxnId="{C28966CA-09AE-4800-9078-9D220101DE10}">
      <dgm:prSet/>
      <dgm:spPr/>
      <dgm:t>
        <a:bodyPr/>
        <a:lstStyle/>
        <a:p>
          <a:endParaRPr lang="en-SG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A593AF-3929-4C0A-B10F-48FFAF1811CB}" type="pres">
      <dgm:prSet presAssocID="{CFFE6D96-CCD9-4802-BA45-EC8070E7AE12}" presName="Name0" presStyleCnt="0">
        <dgm:presLayoutVars>
          <dgm:dir/>
          <dgm:animLvl val="lvl"/>
          <dgm:resizeHandles val="exact"/>
        </dgm:presLayoutVars>
      </dgm:prSet>
      <dgm:spPr/>
    </dgm:pt>
    <dgm:pt modelId="{A385E4DD-1BD3-4B28-B8D2-F545B1C51751}" type="pres">
      <dgm:prSet presAssocID="{0564C838-809B-47BA-AC89-2D770F20916B}" presName="parTxOnly" presStyleLbl="node1" presStyleIdx="0" presStyleCnt="3" custScaleY="60803" custLinFactNeighborY="5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08B7331-6A7B-405D-A785-D6E0B1575DCA}" type="pres">
      <dgm:prSet presAssocID="{964C36EB-CB02-495C-996E-EFB1D4E1134C}" presName="parTxOnlySpace" presStyleCnt="0"/>
      <dgm:spPr/>
    </dgm:pt>
    <dgm:pt modelId="{155D45A8-25B3-477E-94FC-AFFCF0B383F3}" type="pres">
      <dgm:prSet presAssocID="{15704D93-80A5-44BA-9AE6-2A9681FC328F}" presName="parTxOnly" presStyleLbl="node1" presStyleIdx="1" presStyleCnt="3" custScaleY="60128" custLinFactNeighborX="-283" custLinFactNeighborY="35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2F67F809-C9C5-4967-8303-E09107D1E7CB}" type="pres">
      <dgm:prSet presAssocID="{4948F2BD-8226-4843-B206-BB89212A7914}" presName="parTxOnlySpace" presStyleCnt="0"/>
      <dgm:spPr/>
    </dgm:pt>
    <dgm:pt modelId="{C4BD8EF2-C1A3-40BE-B391-44261E4CAFED}" type="pres">
      <dgm:prSet presAssocID="{F9A94D16-DF9E-4B80-A073-1C71554A923E}" presName="parTxOnly" presStyleLbl="node1" presStyleIdx="2" presStyleCnt="3" custScaleY="60803" custLinFactNeighborX="15829" custLinFactNeighborY="27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98E90A01-EFBD-4599-A216-01A00A108DF8}" srcId="{CFFE6D96-CCD9-4802-BA45-EC8070E7AE12}" destId="{0564C838-809B-47BA-AC89-2D770F20916B}" srcOrd="0" destOrd="0" parTransId="{6691E486-F312-44B3-8028-85576BCB8C77}" sibTransId="{964C36EB-CB02-495C-996E-EFB1D4E1134C}"/>
    <dgm:cxn modelId="{C28966CA-09AE-4800-9078-9D220101DE10}" srcId="{CFFE6D96-CCD9-4802-BA45-EC8070E7AE12}" destId="{F9A94D16-DF9E-4B80-A073-1C71554A923E}" srcOrd="2" destOrd="0" parTransId="{CACDDC8A-1B64-435B-AA71-008D1A5C3354}" sibTransId="{5B70A061-7804-4965-92AB-5E318CC82C15}"/>
    <dgm:cxn modelId="{8DA4A682-A647-4BA3-8328-88D3CA609F3E}" type="presOf" srcId="{15704D93-80A5-44BA-9AE6-2A9681FC328F}" destId="{155D45A8-25B3-477E-94FC-AFFCF0B383F3}" srcOrd="0" destOrd="0" presId="urn:microsoft.com/office/officeart/2005/8/layout/chevron1"/>
    <dgm:cxn modelId="{0242B16E-6F10-4BB6-A506-7248308B3DCB}" srcId="{CFFE6D96-CCD9-4802-BA45-EC8070E7AE12}" destId="{15704D93-80A5-44BA-9AE6-2A9681FC328F}" srcOrd="1" destOrd="0" parTransId="{39F0A11B-B4E8-41C1-ACC3-12C31DED107A}" sibTransId="{4948F2BD-8226-4843-B206-BB89212A7914}"/>
    <dgm:cxn modelId="{9BE8A167-817C-4F2A-A75B-FD1B0180E464}" type="presOf" srcId="{F9A94D16-DF9E-4B80-A073-1C71554A923E}" destId="{C4BD8EF2-C1A3-40BE-B391-44261E4CAFED}" srcOrd="0" destOrd="0" presId="urn:microsoft.com/office/officeart/2005/8/layout/chevron1"/>
    <dgm:cxn modelId="{A1A9772B-E6E5-45C4-B75B-DF8A0886F4AB}" type="presOf" srcId="{CFFE6D96-CCD9-4802-BA45-EC8070E7AE12}" destId="{F7A593AF-3929-4C0A-B10F-48FFAF1811CB}" srcOrd="0" destOrd="0" presId="urn:microsoft.com/office/officeart/2005/8/layout/chevron1"/>
    <dgm:cxn modelId="{530A817C-57CB-4327-84E8-9D723B5F32A3}" type="presOf" srcId="{0564C838-809B-47BA-AC89-2D770F20916B}" destId="{A385E4DD-1BD3-4B28-B8D2-F545B1C51751}" srcOrd="0" destOrd="0" presId="urn:microsoft.com/office/officeart/2005/8/layout/chevron1"/>
    <dgm:cxn modelId="{7D2A80DA-9314-4F17-A5C5-F986A96B0CBB}" type="presParOf" srcId="{F7A593AF-3929-4C0A-B10F-48FFAF1811CB}" destId="{A385E4DD-1BD3-4B28-B8D2-F545B1C51751}" srcOrd="0" destOrd="0" presId="urn:microsoft.com/office/officeart/2005/8/layout/chevron1"/>
    <dgm:cxn modelId="{EE215083-A984-478C-8C79-2467DE3CEF0B}" type="presParOf" srcId="{F7A593AF-3929-4C0A-B10F-48FFAF1811CB}" destId="{008B7331-6A7B-405D-A785-D6E0B1575DCA}" srcOrd="1" destOrd="0" presId="urn:microsoft.com/office/officeart/2005/8/layout/chevron1"/>
    <dgm:cxn modelId="{8D7F7E88-0362-400B-AC70-943BF8925658}" type="presParOf" srcId="{F7A593AF-3929-4C0A-B10F-48FFAF1811CB}" destId="{155D45A8-25B3-477E-94FC-AFFCF0B383F3}" srcOrd="2" destOrd="0" presId="urn:microsoft.com/office/officeart/2005/8/layout/chevron1"/>
    <dgm:cxn modelId="{34261766-C966-4F92-A973-7B9B8F00AB9E}" type="presParOf" srcId="{F7A593AF-3929-4C0A-B10F-48FFAF1811CB}" destId="{2F67F809-C9C5-4967-8303-E09107D1E7CB}" srcOrd="3" destOrd="0" presId="urn:microsoft.com/office/officeart/2005/8/layout/chevron1"/>
    <dgm:cxn modelId="{9DE15BC9-FDBF-4473-947D-B085C32FD5E9}" type="presParOf" srcId="{F7A593AF-3929-4C0A-B10F-48FFAF1811CB}" destId="{C4BD8EF2-C1A3-40BE-B391-44261E4CAFE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945BDA-B3D1-4512-8D43-0783684C597B}" type="doc">
      <dgm:prSet loTypeId="urn:microsoft.com/office/officeart/2005/8/layout/chevron2" loCatId="process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ms-MY"/>
        </a:p>
      </dgm:t>
    </dgm:pt>
    <dgm:pt modelId="{E51DB056-A193-4E98-97FD-8A1BF784CD8A}">
      <dgm:prSet phldrT="[Text]"/>
      <dgm:spPr/>
      <dgm:t>
        <a:bodyPr/>
        <a:lstStyle/>
        <a:p>
          <a:r>
            <a:rPr lang="en-US" dirty="0" smtClean="0"/>
            <a:t>SARINGAN </a:t>
          </a:r>
          <a:endParaRPr lang="ms-MY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DCEB217A-20B4-4EE5-B91D-7259B630B8FE}" type="parTrans" cxnId="{FBC59AE9-0959-4302-B1B5-F5284B91ABA5}">
      <dgm:prSet/>
      <dgm:spPr/>
      <dgm:t>
        <a:bodyPr/>
        <a:lstStyle/>
        <a:p>
          <a:endParaRPr lang="ms-MY"/>
        </a:p>
      </dgm:t>
    </dgm:pt>
    <dgm:pt modelId="{B21E2DB8-2695-47D7-AFE8-193786D5F3A3}" type="sibTrans" cxnId="{FBC59AE9-0959-4302-B1B5-F5284B91ABA5}">
      <dgm:prSet/>
      <dgm:spPr/>
      <dgm:t>
        <a:bodyPr/>
        <a:lstStyle/>
        <a:p>
          <a:endParaRPr lang="ms-MY"/>
        </a:p>
      </dgm:t>
    </dgm:pt>
    <dgm:pt modelId="{082F7665-29D4-4E82-8AD1-8968F4A13F9C}">
      <dgm:prSet phldrT="[Text]" custT="1"/>
      <dgm:spPr/>
      <dgm:t>
        <a:bodyPr/>
        <a:lstStyle/>
        <a:p>
          <a:r>
            <a:rPr lang="en-US" sz="2400" b="1" dirty="0" err="1" smtClean="0"/>
            <a:t>Fasa</a:t>
          </a:r>
          <a:r>
            <a:rPr lang="en-US" sz="2400" b="1" dirty="0" smtClean="0"/>
            <a:t> </a:t>
          </a:r>
          <a:r>
            <a:rPr lang="en-US" sz="2400" b="1" dirty="0" err="1" smtClean="0"/>
            <a:t>menentukan</a:t>
          </a:r>
          <a:r>
            <a:rPr lang="en-US" sz="2400" b="1" dirty="0" smtClean="0"/>
            <a:t> </a:t>
          </a:r>
          <a:r>
            <a:rPr lang="en-US" sz="2400" b="1" dirty="0" err="1" smtClean="0"/>
            <a:t>jenis</a:t>
          </a:r>
          <a:r>
            <a:rPr lang="en-US" sz="2400" b="1" dirty="0" smtClean="0"/>
            <a:t> </a:t>
          </a:r>
          <a:r>
            <a:rPr lang="en-US" sz="2400" b="1" dirty="0" err="1" smtClean="0"/>
            <a:t>intervensi</a:t>
          </a:r>
          <a:r>
            <a:rPr lang="en-US" sz="2400" b="1" dirty="0" smtClean="0"/>
            <a:t> yang </a:t>
          </a:r>
          <a:r>
            <a:rPr lang="en-US" sz="2400" b="1" dirty="0" err="1" smtClean="0"/>
            <a:t>bersesuaian</a:t>
          </a:r>
          <a:r>
            <a:rPr lang="en-US" sz="2400" b="1" dirty="0" smtClean="0"/>
            <a:t>  </a:t>
          </a:r>
          <a:endParaRPr lang="ms-MY" sz="2400" b="1" dirty="0"/>
        </a:p>
      </dgm:t>
    </dgm:pt>
    <dgm:pt modelId="{47D758DC-3388-43DD-9773-199CE950D786}" type="parTrans" cxnId="{08E0F0DE-84A1-414D-99EF-9843D8C64A48}">
      <dgm:prSet/>
      <dgm:spPr/>
      <dgm:t>
        <a:bodyPr/>
        <a:lstStyle/>
        <a:p>
          <a:endParaRPr lang="ms-MY"/>
        </a:p>
      </dgm:t>
    </dgm:pt>
    <dgm:pt modelId="{E3AD6AB1-EB45-404E-885F-647CEF62E3D3}" type="sibTrans" cxnId="{08E0F0DE-84A1-414D-99EF-9843D8C64A48}">
      <dgm:prSet/>
      <dgm:spPr/>
      <dgm:t>
        <a:bodyPr/>
        <a:lstStyle/>
        <a:p>
          <a:endParaRPr lang="ms-MY"/>
        </a:p>
      </dgm:t>
    </dgm:pt>
    <dgm:pt modelId="{279F6AF5-1CEF-480A-ABF0-1086E0D5E573}">
      <dgm:prSet phldrT="[Text]"/>
      <dgm:spPr/>
      <dgm:t>
        <a:bodyPr/>
        <a:lstStyle/>
        <a:p>
          <a:r>
            <a:rPr lang="en-US" dirty="0" smtClean="0"/>
            <a:t>INTERVENSI</a:t>
          </a:r>
          <a:endParaRPr lang="ms-MY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6A96EEFC-3A44-46BB-AC89-160C14961839}" type="parTrans" cxnId="{DFD3200D-8B13-4D18-BB22-26CBCFA2F05A}">
      <dgm:prSet/>
      <dgm:spPr/>
      <dgm:t>
        <a:bodyPr/>
        <a:lstStyle/>
        <a:p>
          <a:endParaRPr lang="ms-MY"/>
        </a:p>
      </dgm:t>
    </dgm:pt>
    <dgm:pt modelId="{43F71749-37E0-4FAE-A293-751115BE28E5}" type="sibTrans" cxnId="{DFD3200D-8B13-4D18-BB22-26CBCFA2F05A}">
      <dgm:prSet/>
      <dgm:spPr/>
      <dgm:t>
        <a:bodyPr/>
        <a:lstStyle/>
        <a:p>
          <a:endParaRPr lang="ms-MY"/>
        </a:p>
      </dgm:t>
    </dgm:pt>
    <dgm:pt modelId="{48AB4037-0B9F-42AE-8B6C-2291364CC4E1}">
      <dgm:prSet phldrT="[Text]"/>
      <dgm:spPr/>
      <dgm:t>
        <a:bodyPr/>
        <a:lstStyle/>
        <a:p>
          <a:r>
            <a:rPr lang="en-US" dirty="0" smtClean="0"/>
            <a:t>PEMANTAUAN</a:t>
          </a:r>
          <a:endParaRPr lang="ms-MY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53A04B27-3A02-4FFA-9DF5-D08F20890F45}" type="parTrans" cxnId="{F446D994-A44F-467B-A5AB-CEF98AB8E1A8}">
      <dgm:prSet/>
      <dgm:spPr/>
      <dgm:t>
        <a:bodyPr/>
        <a:lstStyle/>
        <a:p>
          <a:endParaRPr lang="ms-MY"/>
        </a:p>
      </dgm:t>
    </dgm:pt>
    <dgm:pt modelId="{F963F828-FD19-4355-8BD0-CBBE971DCC7C}" type="sibTrans" cxnId="{F446D994-A44F-467B-A5AB-CEF98AB8E1A8}">
      <dgm:prSet/>
      <dgm:spPr/>
      <dgm:t>
        <a:bodyPr/>
        <a:lstStyle/>
        <a:p>
          <a:endParaRPr lang="ms-MY"/>
        </a:p>
      </dgm:t>
    </dgm:pt>
    <dgm:pt modelId="{09462071-79A3-491C-9785-C14EE37B83A1}">
      <dgm:prSet phldrT="[Text]" custT="1"/>
      <dgm:spPr/>
      <dgm:t>
        <a:bodyPr/>
        <a:lstStyle/>
        <a:p>
          <a:r>
            <a:rPr lang="en-US" sz="2400" b="1" dirty="0" err="1" smtClean="0"/>
            <a:t>Fasa</a:t>
          </a:r>
          <a:r>
            <a:rPr lang="en-US" sz="2400" b="1" dirty="0" smtClean="0"/>
            <a:t> </a:t>
          </a:r>
          <a:r>
            <a:rPr lang="en-US" sz="2400" b="1" dirty="0" err="1" smtClean="0"/>
            <a:t>melaksanakan</a:t>
          </a:r>
          <a:r>
            <a:rPr lang="en-US" sz="2400" b="1" dirty="0" smtClean="0"/>
            <a:t> </a:t>
          </a:r>
          <a:r>
            <a:rPr lang="en-US" sz="2400" b="1" dirty="0" err="1" smtClean="0"/>
            <a:t>pemantauan</a:t>
          </a:r>
          <a:r>
            <a:rPr lang="en-US" sz="2400" b="1" dirty="0" smtClean="0"/>
            <a:t> yang </a:t>
          </a:r>
          <a:r>
            <a:rPr lang="en-US" sz="2400" b="1" dirty="0" err="1" smtClean="0"/>
            <a:t>berstruktur</a:t>
          </a:r>
          <a:r>
            <a:rPr lang="en-US" sz="2400" b="1" dirty="0" smtClean="0"/>
            <a:t> &amp; </a:t>
          </a:r>
          <a:r>
            <a:rPr lang="en-US" sz="2400" b="1" dirty="0" err="1" smtClean="0"/>
            <a:t>menyeluruh</a:t>
          </a:r>
          <a:r>
            <a:rPr lang="en-US" sz="2400" b="1" dirty="0" smtClean="0"/>
            <a:t> </a:t>
          </a:r>
          <a:r>
            <a:rPr lang="en-US" sz="2400" b="1" dirty="0" err="1" smtClean="0"/>
            <a:t>bagi</a:t>
          </a:r>
          <a:r>
            <a:rPr lang="en-US" sz="2400" b="1" dirty="0" smtClean="0"/>
            <a:t> </a:t>
          </a:r>
          <a:r>
            <a:rPr lang="en-US" sz="2400" b="1" dirty="0" err="1" smtClean="0"/>
            <a:t>menilai</a:t>
          </a:r>
          <a:r>
            <a:rPr lang="en-US" sz="2400" b="1" dirty="0" smtClean="0"/>
            <a:t> </a:t>
          </a:r>
          <a:r>
            <a:rPr lang="en-US" sz="2400" b="1" dirty="0" err="1" smtClean="0"/>
            <a:t>prestasi</a:t>
          </a:r>
          <a:r>
            <a:rPr lang="en-US" sz="2400" b="1" dirty="0" smtClean="0"/>
            <a:t> </a:t>
          </a:r>
          <a:r>
            <a:rPr lang="en-US" sz="2400" b="1" dirty="0" err="1" smtClean="0"/>
            <a:t>pegawai</a:t>
          </a:r>
          <a:r>
            <a:rPr lang="en-US" sz="2400" b="1" dirty="0" smtClean="0"/>
            <a:t> </a:t>
          </a:r>
          <a:endParaRPr lang="ms-MY" sz="2400" b="1" dirty="0"/>
        </a:p>
      </dgm:t>
    </dgm:pt>
    <dgm:pt modelId="{3824D89D-D6FB-426F-8CE1-E49255BB16ED}" type="parTrans" cxnId="{6D0ED0F8-78E4-46B5-AB36-11A762927113}">
      <dgm:prSet/>
      <dgm:spPr/>
      <dgm:t>
        <a:bodyPr/>
        <a:lstStyle/>
        <a:p>
          <a:endParaRPr lang="ms-MY"/>
        </a:p>
      </dgm:t>
    </dgm:pt>
    <dgm:pt modelId="{2AD980F6-DA52-4F70-93EF-FC81F761F5CD}" type="sibTrans" cxnId="{6D0ED0F8-78E4-46B5-AB36-11A762927113}">
      <dgm:prSet/>
      <dgm:spPr/>
      <dgm:t>
        <a:bodyPr/>
        <a:lstStyle/>
        <a:p>
          <a:endParaRPr lang="ms-MY"/>
        </a:p>
      </dgm:t>
    </dgm:pt>
    <dgm:pt modelId="{527ADF3B-0439-4C44-8A70-9C27AF06B39F}">
      <dgm:prSet custT="1"/>
      <dgm:spPr/>
      <dgm:t>
        <a:bodyPr/>
        <a:lstStyle/>
        <a:p>
          <a:r>
            <a:rPr lang="en-US" sz="2200" b="1" dirty="0" err="1" smtClean="0"/>
            <a:t>Fasa</a:t>
          </a:r>
          <a:r>
            <a:rPr lang="en-US" sz="2200" b="1" dirty="0" smtClean="0"/>
            <a:t> </a:t>
          </a:r>
          <a:r>
            <a:rPr lang="en-US" sz="2200" b="1" dirty="0" err="1" smtClean="0"/>
            <a:t>melaksanakan</a:t>
          </a:r>
          <a:r>
            <a:rPr lang="en-US" sz="2200" b="1" dirty="0" smtClean="0"/>
            <a:t> </a:t>
          </a:r>
          <a:r>
            <a:rPr lang="en-US" sz="2200" b="1" dirty="0" err="1" smtClean="0"/>
            <a:t>intervensi</a:t>
          </a:r>
          <a:r>
            <a:rPr lang="en-US" sz="2200" b="1" dirty="0" smtClean="0"/>
            <a:t>  </a:t>
          </a:r>
          <a:r>
            <a:rPr lang="en-US" sz="2200" b="1" dirty="0" err="1" smtClean="0"/>
            <a:t>bagI</a:t>
          </a:r>
          <a:r>
            <a:rPr lang="en-US" sz="2200" b="1" dirty="0" smtClean="0"/>
            <a:t> </a:t>
          </a:r>
          <a:r>
            <a:rPr lang="en-US" sz="2200" b="1" dirty="0" err="1" smtClean="0"/>
            <a:t>membantu</a:t>
          </a:r>
          <a:r>
            <a:rPr lang="en-US" sz="2200" b="1" dirty="0" smtClean="0"/>
            <a:t> </a:t>
          </a:r>
          <a:r>
            <a:rPr lang="en-US" sz="2200" b="1" dirty="0" err="1" smtClean="0"/>
            <a:t>Pegawai</a:t>
          </a:r>
          <a:r>
            <a:rPr lang="en-US" sz="2200" b="1" dirty="0" smtClean="0"/>
            <a:t>  </a:t>
          </a:r>
          <a:r>
            <a:rPr lang="en-US" sz="2200" b="1" dirty="0" err="1" smtClean="0"/>
            <a:t>kembali</a:t>
          </a:r>
          <a:r>
            <a:rPr lang="en-US" sz="2200" b="1" dirty="0" smtClean="0"/>
            <a:t> </a:t>
          </a:r>
          <a:r>
            <a:rPr lang="en-US" sz="2200" b="1" dirty="0" err="1" smtClean="0"/>
            <a:t>berprestasi</a:t>
          </a:r>
          <a:r>
            <a:rPr lang="en-US" sz="2200" b="1" dirty="0" smtClean="0"/>
            <a:t> </a:t>
          </a:r>
          <a:endParaRPr lang="ms-MY" sz="2200" b="1" dirty="0"/>
        </a:p>
      </dgm:t>
    </dgm:pt>
    <dgm:pt modelId="{6137C978-7FCA-43A0-9215-D79EB6AE1FF8}" type="parTrans" cxnId="{729D45E3-CC4F-45F8-86C7-23C8B74FE1DC}">
      <dgm:prSet/>
      <dgm:spPr/>
      <dgm:t>
        <a:bodyPr/>
        <a:lstStyle/>
        <a:p>
          <a:endParaRPr lang="ms-MY"/>
        </a:p>
      </dgm:t>
    </dgm:pt>
    <dgm:pt modelId="{3D4C98F9-1F71-4457-9FA7-01A23E7B18E8}" type="sibTrans" cxnId="{729D45E3-CC4F-45F8-86C7-23C8B74FE1DC}">
      <dgm:prSet/>
      <dgm:spPr/>
      <dgm:t>
        <a:bodyPr/>
        <a:lstStyle/>
        <a:p>
          <a:endParaRPr lang="ms-MY"/>
        </a:p>
      </dgm:t>
    </dgm:pt>
    <dgm:pt modelId="{C2C9FDDA-D1B9-4BF5-81E9-CE997399810D}">
      <dgm:prSet custT="1"/>
      <dgm:spPr/>
      <dgm:t>
        <a:bodyPr/>
        <a:lstStyle/>
        <a:p>
          <a:r>
            <a:rPr lang="en-US" sz="2200" b="1" dirty="0" smtClean="0"/>
            <a:t> INTERVENSI KESIHATAN </a:t>
          </a:r>
          <a:endParaRPr lang="ms-MY" sz="2200" b="1" dirty="0"/>
        </a:p>
      </dgm:t>
    </dgm:pt>
    <dgm:pt modelId="{E1B8F059-62BD-40A9-893F-2FD1F359FE9B}" type="parTrans" cxnId="{0B8D2CDD-015B-4E65-9F36-D06411FF0779}">
      <dgm:prSet/>
      <dgm:spPr/>
      <dgm:t>
        <a:bodyPr/>
        <a:lstStyle/>
        <a:p>
          <a:endParaRPr lang="ms-MY"/>
        </a:p>
      </dgm:t>
    </dgm:pt>
    <dgm:pt modelId="{F645F492-E30B-46F8-A458-545E2C4BD51F}" type="sibTrans" cxnId="{0B8D2CDD-015B-4E65-9F36-D06411FF0779}">
      <dgm:prSet/>
      <dgm:spPr/>
      <dgm:t>
        <a:bodyPr/>
        <a:lstStyle/>
        <a:p>
          <a:endParaRPr lang="ms-MY"/>
        </a:p>
      </dgm:t>
    </dgm:pt>
    <dgm:pt modelId="{9C1DF301-0805-4D6A-8E24-B7452BFD2F4C}">
      <dgm:prSet custT="1"/>
      <dgm:spPr/>
      <dgm:t>
        <a:bodyPr/>
        <a:lstStyle/>
        <a:p>
          <a:r>
            <a:rPr lang="en-US" sz="2200" b="1" dirty="0" smtClean="0"/>
            <a:t>INTERVENSI PEMBANGUNAN </a:t>
          </a:r>
          <a:endParaRPr lang="ms-MY" sz="2200" b="1" dirty="0"/>
        </a:p>
      </dgm:t>
    </dgm:pt>
    <dgm:pt modelId="{DD7967B5-0294-460A-BB49-82680D6C6DA7}" type="parTrans" cxnId="{24951760-4C06-4A2C-B3AD-8967D4F9A64A}">
      <dgm:prSet/>
      <dgm:spPr/>
      <dgm:t>
        <a:bodyPr/>
        <a:lstStyle/>
        <a:p>
          <a:endParaRPr lang="ms-MY"/>
        </a:p>
      </dgm:t>
    </dgm:pt>
    <dgm:pt modelId="{D2FD7FD9-1209-4243-8B16-54481A50F062}" type="sibTrans" cxnId="{24951760-4C06-4A2C-B3AD-8967D4F9A64A}">
      <dgm:prSet/>
      <dgm:spPr/>
      <dgm:t>
        <a:bodyPr/>
        <a:lstStyle/>
        <a:p>
          <a:endParaRPr lang="ms-MY"/>
        </a:p>
      </dgm:t>
    </dgm:pt>
    <dgm:pt modelId="{AF959B1D-25BD-4CE4-9E22-D9C408E24114}">
      <dgm:prSet custT="1"/>
      <dgm:spPr/>
      <dgm:t>
        <a:bodyPr/>
        <a:lstStyle/>
        <a:p>
          <a:r>
            <a:rPr lang="en-US" sz="2200" b="1" dirty="0" smtClean="0"/>
            <a:t>INTERVENSI KEWANGAN </a:t>
          </a:r>
          <a:endParaRPr lang="ms-MY" sz="2200" b="1" dirty="0"/>
        </a:p>
      </dgm:t>
    </dgm:pt>
    <dgm:pt modelId="{3C668FA3-4266-4CD6-B7BF-61B929BCDC40}" type="parTrans" cxnId="{E40396B9-47AA-4ED7-8B6D-0195B11F1B7E}">
      <dgm:prSet/>
      <dgm:spPr/>
      <dgm:t>
        <a:bodyPr/>
        <a:lstStyle/>
        <a:p>
          <a:endParaRPr lang="ms-MY"/>
        </a:p>
      </dgm:t>
    </dgm:pt>
    <dgm:pt modelId="{7F257636-5E91-41B9-BDAE-584F87A34741}" type="sibTrans" cxnId="{E40396B9-47AA-4ED7-8B6D-0195B11F1B7E}">
      <dgm:prSet/>
      <dgm:spPr/>
      <dgm:t>
        <a:bodyPr/>
        <a:lstStyle/>
        <a:p>
          <a:endParaRPr lang="ms-MY"/>
        </a:p>
      </dgm:t>
    </dgm:pt>
    <dgm:pt modelId="{897F4C70-9882-4FBC-B361-C81DAA698558}">
      <dgm:prSet custT="1"/>
      <dgm:spPr/>
      <dgm:t>
        <a:bodyPr/>
        <a:lstStyle/>
        <a:p>
          <a:r>
            <a:rPr lang="en-US" sz="2200" b="1" dirty="0" smtClean="0"/>
            <a:t>INTERVENSI KAUNSELING </a:t>
          </a:r>
          <a:endParaRPr lang="ms-MY" sz="2200" b="1" dirty="0"/>
        </a:p>
      </dgm:t>
    </dgm:pt>
    <dgm:pt modelId="{C4A152A5-981C-4A34-B177-37128E2182CD}" type="parTrans" cxnId="{568936F6-B660-4599-A018-4122450930A9}">
      <dgm:prSet/>
      <dgm:spPr/>
      <dgm:t>
        <a:bodyPr/>
        <a:lstStyle/>
        <a:p>
          <a:endParaRPr lang="ms-MY"/>
        </a:p>
      </dgm:t>
    </dgm:pt>
    <dgm:pt modelId="{A2112089-AE5A-4309-B1BE-4C210C71DDAE}" type="sibTrans" cxnId="{568936F6-B660-4599-A018-4122450930A9}">
      <dgm:prSet/>
      <dgm:spPr/>
      <dgm:t>
        <a:bodyPr/>
        <a:lstStyle/>
        <a:p>
          <a:endParaRPr lang="ms-MY"/>
        </a:p>
      </dgm:t>
    </dgm:pt>
    <dgm:pt modelId="{9DFC86FA-B65F-49DC-BC77-EC206BE5B47A}">
      <dgm:prSet custT="1"/>
      <dgm:spPr/>
      <dgm:t>
        <a:bodyPr/>
        <a:lstStyle/>
        <a:p>
          <a:r>
            <a:rPr lang="en-US" sz="2200" b="1" dirty="0" smtClean="0"/>
            <a:t>INTERVENSI MODUL PSYNNOVA </a:t>
          </a:r>
          <a:r>
            <a:rPr lang="en-US" sz="2200" b="1" dirty="0" err="1" smtClean="0"/>
            <a:t>i</a:t>
          </a:r>
          <a:r>
            <a:rPr lang="en-US" sz="2200" b="1" dirty="0" smtClean="0"/>
            <a:t>-BMT </a:t>
          </a:r>
          <a:endParaRPr lang="ms-MY" sz="2200" b="1" dirty="0"/>
        </a:p>
      </dgm:t>
    </dgm:pt>
    <dgm:pt modelId="{26D871DC-B80A-472D-BCEC-51E34C792D13}" type="parTrans" cxnId="{0B8FE9AD-3737-4C70-9788-E5174F3EFEF8}">
      <dgm:prSet/>
      <dgm:spPr/>
      <dgm:t>
        <a:bodyPr/>
        <a:lstStyle/>
        <a:p>
          <a:endParaRPr lang="ms-MY"/>
        </a:p>
      </dgm:t>
    </dgm:pt>
    <dgm:pt modelId="{EFCB3FFA-7EDF-4D2E-8411-214F60A73E90}" type="sibTrans" cxnId="{0B8FE9AD-3737-4C70-9788-E5174F3EFEF8}">
      <dgm:prSet/>
      <dgm:spPr/>
      <dgm:t>
        <a:bodyPr/>
        <a:lstStyle/>
        <a:p>
          <a:endParaRPr lang="ms-MY"/>
        </a:p>
      </dgm:t>
    </dgm:pt>
    <dgm:pt modelId="{387E80AB-1207-4C5A-B7FC-BDFD4C51DAED}" type="pres">
      <dgm:prSet presAssocID="{F8945BDA-B3D1-4512-8D43-0783684C597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ms-MY"/>
        </a:p>
      </dgm:t>
    </dgm:pt>
    <dgm:pt modelId="{D01FD80F-459E-42B9-A2DB-E0B2CD402976}" type="pres">
      <dgm:prSet presAssocID="{E51DB056-A193-4E98-97FD-8A1BF784CD8A}" presName="composite" presStyleCnt="0"/>
      <dgm:spPr/>
    </dgm:pt>
    <dgm:pt modelId="{9FBD7CCF-086C-4FB6-9748-6A2CFB80416F}" type="pres">
      <dgm:prSet presAssocID="{E51DB056-A193-4E98-97FD-8A1BF784CD8A}" presName="parentText" presStyleLbl="alignNode1" presStyleIdx="0" presStyleCnt="3" custLinFactNeighborY="19890">
        <dgm:presLayoutVars>
          <dgm:chMax val="1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ADF48BF5-E111-4142-BCCA-49109D2FB391}" type="pres">
      <dgm:prSet presAssocID="{E51DB056-A193-4E98-97FD-8A1BF784CD8A}" presName="descendantText" presStyleLbl="alignAcc1" presStyleIdx="0" presStyleCnt="3" custLinFactNeighborY="32608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40204ED2-9D3F-4143-8CC9-04A8D80169A6}" type="pres">
      <dgm:prSet presAssocID="{B21E2DB8-2695-47D7-AFE8-193786D5F3A3}" presName="sp" presStyleCnt="0"/>
      <dgm:spPr/>
    </dgm:pt>
    <dgm:pt modelId="{7495AB8B-1AE6-4C17-A37A-1BDBB3DCD76B}" type="pres">
      <dgm:prSet presAssocID="{279F6AF5-1CEF-480A-ABF0-1086E0D5E573}" presName="composite" presStyleCnt="0"/>
      <dgm:spPr/>
    </dgm:pt>
    <dgm:pt modelId="{1E282D63-F830-4A0A-A89A-A61B83831893}" type="pres">
      <dgm:prSet presAssocID="{279F6AF5-1CEF-480A-ABF0-1086E0D5E573}" presName="parentText" presStyleLbl="alignNode1" presStyleIdx="1" presStyleCnt="3" custLinFactNeighborY="19890">
        <dgm:presLayoutVars>
          <dgm:chMax val="1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51552427-1C7D-4A50-B140-B0D297A0BF7D}" type="pres">
      <dgm:prSet presAssocID="{279F6AF5-1CEF-480A-ABF0-1086E0D5E573}" presName="descendantText" presStyleLbl="alignAcc1" presStyleIdx="1" presStyleCnt="3" custScaleY="105144" custLinFactNeighborY="30570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0FDE5B2F-5608-46F8-AF3F-159B83D7C676}" type="pres">
      <dgm:prSet presAssocID="{43F71749-37E0-4FAE-A293-751115BE28E5}" presName="sp" presStyleCnt="0"/>
      <dgm:spPr/>
    </dgm:pt>
    <dgm:pt modelId="{16436730-2FC7-4F91-B63A-5690F481D6F6}" type="pres">
      <dgm:prSet presAssocID="{48AB4037-0B9F-42AE-8B6C-2291364CC4E1}" presName="composite" presStyleCnt="0"/>
      <dgm:spPr/>
    </dgm:pt>
    <dgm:pt modelId="{3FDF36CC-8664-44F4-A570-65EA937884AE}" type="pres">
      <dgm:prSet presAssocID="{48AB4037-0B9F-42AE-8B6C-2291364CC4E1}" presName="parentText" presStyleLbl="alignNode1" presStyleIdx="2" presStyleCnt="3" custLinFactNeighborY="920">
        <dgm:presLayoutVars>
          <dgm:chMax val="1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BED33ED4-F16D-4C51-92D1-BDEE08FBDBD9}" type="pres">
      <dgm:prSet presAssocID="{48AB4037-0B9F-42AE-8B6C-2291364CC4E1}" presName="descendantText" presStyleLbl="alignAcc1" presStyleIdx="2" presStyleCnt="3" custLinFactNeighborY="30570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</dgm:ptLst>
  <dgm:cxnLst>
    <dgm:cxn modelId="{6D0ED0F8-78E4-46B5-AB36-11A762927113}" srcId="{48AB4037-0B9F-42AE-8B6C-2291364CC4E1}" destId="{09462071-79A3-491C-9785-C14EE37B83A1}" srcOrd="0" destOrd="0" parTransId="{3824D89D-D6FB-426F-8CE1-E49255BB16ED}" sibTransId="{2AD980F6-DA52-4F70-93EF-FC81F761F5CD}"/>
    <dgm:cxn modelId="{A5C34D8D-CFC3-4C45-AA1B-68A4A0D51261}" type="presOf" srcId="{09462071-79A3-491C-9785-C14EE37B83A1}" destId="{BED33ED4-F16D-4C51-92D1-BDEE08FBDBD9}" srcOrd="0" destOrd="0" presId="urn:microsoft.com/office/officeart/2005/8/layout/chevron2"/>
    <dgm:cxn modelId="{0B8D2CDD-015B-4E65-9F36-D06411FF0779}" srcId="{279F6AF5-1CEF-480A-ABF0-1086E0D5E573}" destId="{C2C9FDDA-D1B9-4BF5-81E9-CE997399810D}" srcOrd="1" destOrd="0" parTransId="{E1B8F059-62BD-40A9-893F-2FD1F359FE9B}" sibTransId="{F645F492-E30B-46F8-A458-545E2C4BD51F}"/>
    <dgm:cxn modelId="{E40396B9-47AA-4ED7-8B6D-0195B11F1B7E}" srcId="{279F6AF5-1CEF-480A-ABF0-1086E0D5E573}" destId="{AF959B1D-25BD-4CE4-9E22-D9C408E24114}" srcOrd="3" destOrd="0" parTransId="{3C668FA3-4266-4CD6-B7BF-61B929BCDC40}" sibTransId="{7F257636-5E91-41B9-BDAE-584F87A34741}"/>
    <dgm:cxn modelId="{E8AFAA57-12C5-4C9A-B075-B765CE63386B}" type="presOf" srcId="{527ADF3B-0439-4C44-8A70-9C27AF06B39F}" destId="{51552427-1C7D-4A50-B140-B0D297A0BF7D}" srcOrd="0" destOrd="0" presId="urn:microsoft.com/office/officeart/2005/8/layout/chevron2"/>
    <dgm:cxn modelId="{02F89870-AA18-496C-88D6-FDD160C96E51}" type="presOf" srcId="{48AB4037-0B9F-42AE-8B6C-2291364CC4E1}" destId="{3FDF36CC-8664-44F4-A570-65EA937884AE}" srcOrd="0" destOrd="0" presId="urn:microsoft.com/office/officeart/2005/8/layout/chevron2"/>
    <dgm:cxn modelId="{61BEBC3B-D8EB-451A-801D-BDE8D3780329}" type="presOf" srcId="{F8945BDA-B3D1-4512-8D43-0783684C597B}" destId="{387E80AB-1207-4C5A-B7FC-BDFD4C51DAED}" srcOrd="0" destOrd="0" presId="urn:microsoft.com/office/officeart/2005/8/layout/chevron2"/>
    <dgm:cxn modelId="{6CA8BF71-6F97-4CA6-872F-847DCC4A2511}" type="presOf" srcId="{C2C9FDDA-D1B9-4BF5-81E9-CE997399810D}" destId="{51552427-1C7D-4A50-B140-B0D297A0BF7D}" srcOrd="0" destOrd="1" presId="urn:microsoft.com/office/officeart/2005/8/layout/chevron2"/>
    <dgm:cxn modelId="{24951760-4C06-4A2C-B3AD-8967D4F9A64A}" srcId="{279F6AF5-1CEF-480A-ABF0-1086E0D5E573}" destId="{9C1DF301-0805-4D6A-8E24-B7452BFD2F4C}" srcOrd="2" destOrd="0" parTransId="{DD7967B5-0294-460A-BB49-82680D6C6DA7}" sibTransId="{D2FD7FD9-1209-4243-8B16-54481A50F062}"/>
    <dgm:cxn modelId="{08E0F0DE-84A1-414D-99EF-9843D8C64A48}" srcId="{E51DB056-A193-4E98-97FD-8A1BF784CD8A}" destId="{082F7665-29D4-4E82-8AD1-8968F4A13F9C}" srcOrd="0" destOrd="0" parTransId="{47D758DC-3388-43DD-9773-199CE950D786}" sibTransId="{E3AD6AB1-EB45-404E-885F-647CEF62E3D3}"/>
    <dgm:cxn modelId="{C48CA494-A042-4D9C-9345-7304C3FB0B7C}" type="presOf" srcId="{E51DB056-A193-4E98-97FD-8A1BF784CD8A}" destId="{9FBD7CCF-086C-4FB6-9748-6A2CFB80416F}" srcOrd="0" destOrd="0" presId="urn:microsoft.com/office/officeart/2005/8/layout/chevron2"/>
    <dgm:cxn modelId="{F4C2C756-66F5-4DBC-87EB-8DA7F0EEC9D2}" type="presOf" srcId="{AF959B1D-25BD-4CE4-9E22-D9C408E24114}" destId="{51552427-1C7D-4A50-B140-B0D297A0BF7D}" srcOrd="0" destOrd="3" presId="urn:microsoft.com/office/officeart/2005/8/layout/chevron2"/>
    <dgm:cxn modelId="{0B8FE9AD-3737-4C70-9788-E5174F3EFEF8}" srcId="{279F6AF5-1CEF-480A-ABF0-1086E0D5E573}" destId="{9DFC86FA-B65F-49DC-BC77-EC206BE5B47A}" srcOrd="5" destOrd="0" parTransId="{26D871DC-B80A-472D-BCEC-51E34C792D13}" sibTransId="{EFCB3FFA-7EDF-4D2E-8411-214F60A73E90}"/>
    <dgm:cxn modelId="{8F8904C1-6A8B-444A-AC67-66782D539F8F}" type="presOf" srcId="{897F4C70-9882-4FBC-B361-C81DAA698558}" destId="{51552427-1C7D-4A50-B140-B0D297A0BF7D}" srcOrd="0" destOrd="4" presId="urn:microsoft.com/office/officeart/2005/8/layout/chevron2"/>
    <dgm:cxn modelId="{F446D994-A44F-467B-A5AB-CEF98AB8E1A8}" srcId="{F8945BDA-B3D1-4512-8D43-0783684C597B}" destId="{48AB4037-0B9F-42AE-8B6C-2291364CC4E1}" srcOrd="2" destOrd="0" parTransId="{53A04B27-3A02-4FFA-9DF5-D08F20890F45}" sibTransId="{F963F828-FD19-4355-8BD0-CBBE971DCC7C}"/>
    <dgm:cxn modelId="{729D45E3-CC4F-45F8-86C7-23C8B74FE1DC}" srcId="{279F6AF5-1CEF-480A-ABF0-1086E0D5E573}" destId="{527ADF3B-0439-4C44-8A70-9C27AF06B39F}" srcOrd="0" destOrd="0" parTransId="{6137C978-7FCA-43A0-9215-D79EB6AE1FF8}" sibTransId="{3D4C98F9-1F71-4457-9FA7-01A23E7B18E8}"/>
    <dgm:cxn modelId="{FD2E573F-9B62-4E02-8037-9659FD3F423C}" type="presOf" srcId="{9C1DF301-0805-4D6A-8E24-B7452BFD2F4C}" destId="{51552427-1C7D-4A50-B140-B0D297A0BF7D}" srcOrd="0" destOrd="2" presId="urn:microsoft.com/office/officeart/2005/8/layout/chevron2"/>
    <dgm:cxn modelId="{1920AE96-F828-430A-85B0-48E3610BBDEC}" type="presOf" srcId="{082F7665-29D4-4E82-8AD1-8968F4A13F9C}" destId="{ADF48BF5-E111-4142-BCCA-49109D2FB391}" srcOrd="0" destOrd="0" presId="urn:microsoft.com/office/officeart/2005/8/layout/chevron2"/>
    <dgm:cxn modelId="{0F86AE34-45D1-4A44-B1D3-AD76725F55FD}" type="presOf" srcId="{9DFC86FA-B65F-49DC-BC77-EC206BE5B47A}" destId="{51552427-1C7D-4A50-B140-B0D297A0BF7D}" srcOrd="0" destOrd="5" presId="urn:microsoft.com/office/officeart/2005/8/layout/chevron2"/>
    <dgm:cxn modelId="{FBC59AE9-0959-4302-B1B5-F5284B91ABA5}" srcId="{F8945BDA-B3D1-4512-8D43-0783684C597B}" destId="{E51DB056-A193-4E98-97FD-8A1BF784CD8A}" srcOrd="0" destOrd="0" parTransId="{DCEB217A-20B4-4EE5-B91D-7259B630B8FE}" sibTransId="{B21E2DB8-2695-47D7-AFE8-193786D5F3A3}"/>
    <dgm:cxn modelId="{60372438-F6FF-4D46-96DF-01C71427DBDA}" type="presOf" srcId="{279F6AF5-1CEF-480A-ABF0-1086E0D5E573}" destId="{1E282D63-F830-4A0A-A89A-A61B83831893}" srcOrd="0" destOrd="0" presId="urn:microsoft.com/office/officeart/2005/8/layout/chevron2"/>
    <dgm:cxn modelId="{568936F6-B660-4599-A018-4122450930A9}" srcId="{279F6AF5-1CEF-480A-ABF0-1086E0D5E573}" destId="{897F4C70-9882-4FBC-B361-C81DAA698558}" srcOrd="4" destOrd="0" parTransId="{C4A152A5-981C-4A34-B177-37128E2182CD}" sibTransId="{A2112089-AE5A-4309-B1BE-4C210C71DDAE}"/>
    <dgm:cxn modelId="{DFD3200D-8B13-4D18-BB22-26CBCFA2F05A}" srcId="{F8945BDA-B3D1-4512-8D43-0783684C597B}" destId="{279F6AF5-1CEF-480A-ABF0-1086E0D5E573}" srcOrd="1" destOrd="0" parTransId="{6A96EEFC-3A44-46BB-AC89-160C14961839}" sibTransId="{43F71749-37E0-4FAE-A293-751115BE28E5}"/>
    <dgm:cxn modelId="{466FD33C-FB59-44B9-A6DC-9F3D0B82FA1D}" type="presParOf" srcId="{387E80AB-1207-4C5A-B7FC-BDFD4C51DAED}" destId="{D01FD80F-459E-42B9-A2DB-E0B2CD402976}" srcOrd="0" destOrd="0" presId="urn:microsoft.com/office/officeart/2005/8/layout/chevron2"/>
    <dgm:cxn modelId="{2E2D399B-D0AB-45F5-B288-9FBC53E1FEA7}" type="presParOf" srcId="{D01FD80F-459E-42B9-A2DB-E0B2CD402976}" destId="{9FBD7CCF-086C-4FB6-9748-6A2CFB80416F}" srcOrd="0" destOrd="0" presId="urn:microsoft.com/office/officeart/2005/8/layout/chevron2"/>
    <dgm:cxn modelId="{7B295485-F927-42BC-B369-7C1740D6651E}" type="presParOf" srcId="{D01FD80F-459E-42B9-A2DB-E0B2CD402976}" destId="{ADF48BF5-E111-4142-BCCA-49109D2FB391}" srcOrd="1" destOrd="0" presId="urn:microsoft.com/office/officeart/2005/8/layout/chevron2"/>
    <dgm:cxn modelId="{5991A183-4DE6-415A-8830-B9887DDA51C5}" type="presParOf" srcId="{387E80AB-1207-4C5A-B7FC-BDFD4C51DAED}" destId="{40204ED2-9D3F-4143-8CC9-04A8D80169A6}" srcOrd="1" destOrd="0" presId="urn:microsoft.com/office/officeart/2005/8/layout/chevron2"/>
    <dgm:cxn modelId="{66575792-F504-4689-B996-393CB84ACD31}" type="presParOf" srcId="{387E80AB-1207-4C5A-B7FC-BDFD4C51DAED}" destId="{7495AB8B-1AE6-4C17-A37A-1BDBB3DCD76B}" srcOrd="2" destOrd="0" presId="urn:microsoft.com/office/officeart/2005/8/layout/chevron2"/>
    <dgm:cxn modelId="{9FFD0022-8E4D-4D3A-939E-FD2F22054762}" type="presParOf" srcId="{7495AB8B-1AE6-4C17-A37A-1BDBB3DCD76B}" destId="{1E282D63-F830-4A0A-A89A-A61B83831893}" srcOrd="0" destOrd="0" presId="urn:microsoft.com/office/officeart/2005/8/layout/chevron2"/>
    <dgm:cxn modelId="{5C0DB93B-70E2-4F5A-9F8F-440E9B66CFBD}" type="presParOf" srcId="{7495AB8B-1AE6-4C17-A37A-1BDBB3DCD76B}" destId="{51552427-1C7D-4A50-B140-B0D297A0BF7D}" srcOrd="1" destOrd="0" presId="urn:microsoft.com/office/officeart/2005/8/layout/chevron2"/>
    <dgm:cxn modelId="{EF967141-9F59-47C4-A73A-0438A11C00EF}" type="presParOf" srcId="{387E80AB-1207-4C5A-B7FC-BDFD4C51DAED}" destId="{0FDE5B2F-5608-46F8-AF3F-159B83D7C676}" srcOrd="3" destOrd="0" presId="urn:microsoft.com/office/officeart/2005/8/layout/chevron2"/>
    <dgm:cxn modelId="{65A9FFFC-6B13-4CA9-BD42-F1030A5A23A0}" type="presParOf" srcId="{387E80AB-1207-4C5A-B7FC-BDFD4C51DAED}" destId="{16436730-2FC7-4F91-B63A-5690F481D6F6}" srcOrd="4" destOrd="0" presId="urn:microsoft.com/office/officeart/2005/8/layout/chevron2"/>
    <dgm:cxn modelId="{9468B395-F07B-4D5E-8D52-B8110CD9045F}" type="presParOf" srcId="{16436730-2FC7-4F91-B63A-5690F481D6F6}" destId="{3FDF36CC-8664-44F4-A570-65EA937884AE}" srcOrd="0" destOrd="0" presId="urn:microsoft.com/office/officeart/2005/8/layout/chevron2"/>
    <dgm:cxn modelId="{225FFE13-2E02-4780-874D-EE430FB0ABB8}" type="presParOf" srcId="{16436730-2FC7-4F91-B63A-5690F481D6F6}" destId="{BED33ED4-F16D-4C51-92D1-BDEE08FBDBD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5E4DD-1BD3-4B28-B8D2-F545B1C51751}">
      <dsp:nvSpPr>
        <dsp:cNvPr id="0" name=""/>
        <dsp:cNvSpPr/>
      </dsp:nvSpPr>
      <dsp:spPr>
        <a:xfrm>
          <a:off x="2887" y="1676414"/>
          <a:ext cx="3517651" cy="85553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6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Pengenalpastian</a:t>
          </a:r>
          <a:r>
            <a:rPr lang="en-SG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&amp; </a:t>
          </a:r>
          <a:r>
            <a:rPr lang="en-SG" sz="16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Saringan</a:t>
          </a:r>
          <a:endParaRPr lang="en-SG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0655" y="1676414"/>
        <a:ext cx="2662116" cy="855535"/>
      </dsp:txXfrm>
    </dsp:sp>
    <dsp:sp modelId="{155D45A8-25B3-477E-94FC-AFFCF0B383F3}">
      <dsp:nvSpPr>
        <dsp:cNvPr id="0" name=""/>
        <dsp:cNvSpPr/>
      </dsp:nvSpPr>
      <dsp:spPr>
        <a:xfrm>
          <a:off x="3167778" y="1659466"/>
          <a:ext cx="3517651" cy="846037"/>
        </a:xfrm>
        <a:prstGeom prst="chevron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6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Intervensi</a:t>
          </a:r>
          <a:endParaRPr lang="en-SG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90797" y="1659466"/>
        <a:ext cx="2671614" cy="846037"/>
      </dsp:txXfrm>
    </dsp:sp>
    <dsp:sp modelId="{C4BD8EF2-C1A3-40BE-B391-44261E4CAFED}">
      <dsp:nvSpPr>
        <dsp:cNvPr id="0" name=""/>
        <dsp:cNvSpPr/>
      </dsp:nvSpPr>
      <dsp:spPr>
        <a:xfrm>
          <a:off x="6337548" y="1643067"/>
          <a:ext cx="3517651" cy="855535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16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Pemantauan</a:t>
          </a:r>
          <a:endParaRPr lang="en-SG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65316" y="1643067"/>
        <a:ext cx="2662116" cy="8555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BD7CCF-086C-4FB6-9748-6A2CFB80416F}">
      <dsp:nvSpPr>
        <dsp:cNvPr id="0" name=""/>
        <dsp:cNvSpPr/>
      </dsp:nvSpPr>
      <dsp:spPr>
        <a:xfrm rot="5400000">
          <a:off x="-271926" y="637500"/>
          <a:ext cx="1812845" cy="126899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SARINGAN </a:t>
          </a:r>
          <a:endParaRPr lang="ms-MY" sz="1600" kern="1200" dirty="0"/>
        </a:p>
      </dsp:txBody>
      <dsp:txXfrm rot="-5400000">
        <a:off x="2" y="1000069"/>
        <a:ext cx="1268991" cy="543854"/>
      </dsp:txXfrm>
    </dsp:sp>
    <dsp:sp modelId="{ADF48BF5-E111-4142-BCCA-49109D2FB391}">
      <dsp:nvSpPr>
        <dsp:cNvPr id="0" name=""/>
        <dsp:cNvSpPr/>
      </dsp:nvSpPr>
      <dsp:spPr>
        <a:xfrm rot="5400000">
          <a:off x="6194075" y="-4535848"/>
          <a:ext cx="1178349" cy="110285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Fasa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menentukan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jenis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intervensi</a:t>
          </a:r>
          <a:r>
            <a:rPr lang="en-US" sz="2400" b="1" kern="1200" dirty="0" smtClean="0"/>
            <a:t> yang </a:t>
          </a:r>
          <a:r>
            <a:rPr lang="en-US" sz="2400" b="1" kern="1200" dirty="0" err="1" smtClean="0"/>
            <a:t>bersesuaian</a:t>
          </a:r>
          <a:r>
            <a:rPr lang="en-US" sz="2400" b="1" kern="1200" dirty="0" smtClean="0"/>
            <a:t>  </a:t>
          </a:r>
          <a:endParaRPr lang="ms-MY" sz="2400" b="1" kern="1200" dirty="0"/>
        </a:p>
      </dsp:txBody>
      <dsp:txXfrm rot="-5400000">
        <a:off x="1268991" y="446758"/>
        <a:ext cx="10970995" cy="1063305"/>
      </dsp:txXfrm>
    </dsp:sp>
    <dsp:sp modelId="{1E282D63-F830-4A0A-A89A-A61B83831893}">
      <dsp:nvSpPr>
        <dsp:cNvPr id="0" name=""/>
        <dsp:cNvSpPr/>
      </dsp:nvSpPr>
      <dsp:spPr>
        <a:xfrm rot="5400000">
          <a:off x="-271926" y="2290160"/>
          <a:ext cx="1812845" cy="1268991"/>
        </a:xfrm>
        <a:prstGeom prst="chevron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635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INTERVENSI</a:t>
          </a:r>
          <a:endParaRPr lang="ms-MY" sz="1600" kern="1200" dirty="0"/>
        </a:p>
      </dsp:txBody>
      <dsp:txXfrm rot="-5400000">
        <a:off x="2" y="2652729"/>
        <a:ext cx="1268991" cy="543854"/>
      </dsp:txXfrm>
    </dsp:sp>
    <dsp:sp modelId="{51552427-1C7D-4A50-B140-B0D297A0BF7D}">
      <dsp:nvSpPr>
        <dsp:cNvPr id="0" name=""/>
        <dsp:cNvSpPr/>
      </dsp:nvSpPr>
      <dsp:spPr>
        <a:xfrm rot="5400000">
          <a:off x="6163768" y="-2907203"/>
          <a:ext cx="1238963" cy="110285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err="1" smtClean="0"/>
            <a:t>Fasa</a:t>
          </a:r>
          <a:r>
            <a:rPr lang="en-US" sz="2200" b="1" kern="1200" dirty="0" smtClean="0"/>
            <a:t> </a:t>
          </a:r>
          <a:r>
            <a:rPr lang="en-US" sz="2200" b="1" kern="1200" dirty="0" err="1" smtClean="0"/>
            <a:t>melaksanakan</a:t>
          </a:r>
          <a:r>
            <a:rPr lang="en-US" sz="2200" b="1" kern="1200" dirty="0" smtClean="0"/>
            <a:t> </a:t>
          </a:r>
          <a:r>
            <a:rPr lang="en-US" sz="2200" b="1" kern="1200" dirty="0" err="1" smtClean="0"/>
            <a:t>intervensi</a:t>
          </a:r>
          <a:r>
            <a:rPr lang="en-US" sz="2200" b="1" kern="1200" dirty="0" smtClean="0"/>
            <a:t>  </a:t>
          </a:r>
          <a:r>
            <a:rPr lang="en-US" sz="2200" b="1" kern="1200" dirty="0" err="1" smtClean="0"/>
            <a:t>bagI</a:t>
          </a:r>
          <a:r>
            <a:rPr lang="en-US" sz="2200" b="1" kern="1200" dirty="0" smtClean="0"/>
            <a:t> </a:t>
          </a:r>
          <a:r>
            <a:rPr lang="en-US" sz="2200" b="1" kern="1200" dirty="0" err="1" smtClean="0"/>
            <a:t>membantu</a:t>
          </a:r>
          <a:r>
            <a:rPr lang="en-US" sz="2200" b="1" kern="1200" dirty="0" smtClean="0"/>
            <a:t> </a:t>
          </a:r>
          <a:r>
            <a:rPr lang="en-US" sz="2200" b="1" kern="1200" dirty="0" err="1" smtClean="0"/>
            <a:t>Pegawai</a:t>
          </a:r>
          <a:r>
            <a:rPr lang="en-US" sz="2200" b="1" kern="1200" dirty="0" smtClean="0"/>
            <a:t>  </a:t>
          </a:r>
          <a:r>
            <a:rPr lang="en-US" sz="2200" b="1" kern="1200" dirty="0" err="1" smtClean="0"/>
            <a:t>kembali</a:t>
          </a:r>
          <a:r>
            <a:rPr lang="en-US" sz="2200" b="1" kern="1200" dirty="0" smtClean="0"/>
            <a:t> </a:t>
          </a:r>
          <a:r>
            <a:rPr lang="en-US" sz="2200" b="1" kern="1200" dirty="0" err="1" smtClean="0"/>
            <a:t>berprestasi</a:t>
          </a:r>
          <a:r>
            <a:rPr lang="en-US" sz="2200" b="1" kern="1200" dirty="0" smtClean="0"/>
            <a:t> </a:t>
          </a:r>
          <a:endParaRPr lang="ms-MY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 INTERVENSI KESIHATAN </a:t>
          </a:r>
          <a:endParaRPr lang="ms-MY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INTERVENSI PEMBANGUNAN </a:t>
          </a:r>
          <a:endParaRPr lang="ms-MY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INTERVENSI KEWANGAN </a:t>
          </a:r>
          <a:endParaRPr lang="ms-MY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INTERVENSI KAUNSELING </a:t>
          </a:r>
          <a:endParaRPr lang="ms-MY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/>
            <a:t>INTERVENSI MODUL PSYNNOVA </a:t>
          </a:r>
          <a:r>
            <a:rPr lang="en-US" sz="2200" b="1" kern="1200" dirty="0" err="1" smtClean="0"/>
            <a:t>i</a:t>
          </a:r>
          <a:r>
            <a:rPr lang="en-US" sz="2200" b="1" kern="1200" dirty="0" smtClean="0"/>
            <a:t>-BMT </a:t>
          </a:r>
          <a:endParaRPr lang="ms-MY" sz="2200" b="1" kern="1200" dirty="0"/>
        </a:p>
      </dsp:txBody>
      <dsp:txXfrm rot="-5400000">
        <a:off x="1268992" y="2048054"/>
        <a:ext cx="10968036" cy="1118001"/>
      </dsp:txXfrm>
    </dsp:sp>
    <dsp:sp modelId="{3FDF36CC-8664-44F4-A570-65EA937884AE}">
      <dsp:nvSpPr>
        <dsp:cNvPr id="0" name=""/>
        <dsp:cNvSpPr/>
      </dsp:nvSpPr>
      <dsp:spPr>
        <a:xfrm rot="5400000">
          <a:off x="-271926" y="3556937"/>
          <a:ext cx="1812845" cy="1268991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635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PEMANTAUAN</a:t>
          </a:r>
          <a:endParaRPr lang="ms-MY" sz="1600" kern="1200" dirty="0"/>
        </a:p>
      </dsp:txBody>
      <dsp:txXfrm rot="-5400000">
        <a:off x="2" y="3919506"/>
        <a:ext cx="1268991" cy="543854"/>
      </dsp:txXfrm>
    </dsp:sp>
    <dsp:sp modelId="{BED33ED4-F16D-4C51-92D1-BDEE08FBDBD9}">
      <dsp:nvSpPr>
        <dsp:cNvPr id="0" name=""/>
        <dsp:cNvSpPr/>
      </dsp:nvSpPr>
      <dsp:spPr>
        <a:xfrm rot="5400000">
          <a:off x="6194075" y="-1284850"/>
          <a:ext cx="1178349" cy="110285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Fasa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melaksanakan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pemantauan</a:t>
          </a:r>
          <a:r>
            <a:rPr lang="en-US" sz="2400" b="1" kern="1200" dirty="0" smtClean="0"/>
            <a:t> yang </a:t>
          </a:r>
          <a:r>
            <a:rPr lang="en-US" sz="2400" b="1" kern="1200" dirty="0" err="1" smtClean="0"/>
            <a:t>berstruktur</a:t>
          </a:r>
          <a:r>
            <a:rPr lang="en-US" sz="2400" b="1" kern="1200" dirty="0" smtClean="0"/>
            <a:t> &amp; </a:t>
          </a:r>
          <a:r>
            <a:rPr lang="en-US" sz="2400" b="1" kern="1200" dirty="0" err="1" smtClean="0"/>
            <a:t>menyeluruh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bagi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menilai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prestasi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pegawai</a:t>
          </a:r>
          <a:r>
            <a:rPr lang="en-US" sz="2400" b="1" kern="1200" dirty="0" smtClean="0"/>
            <a:t> </a:t>
          </a:r>
          <a:endParaRPr lang="ms-MY" sz="2400" b="1" kern="1200" dirty="0"/>
        </a:p>
      </dsp:txBody>
      <dsp:txXfrm rot="-5400000">
        <a:off x="1268991" y="3697756"/>
        <a:ext cx="10970995" cy="10633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88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688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F70D5-F23C-44EC-B0CC-20F9049EC3AC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60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s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4838"/>
            <a:ext cx="5607050" cy="41830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8088"/>
            <a:ext cx="3036888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8088"/>
            <a:ext cx="3036887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0D343-305B-4140-9BC1-F859264C06BB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05239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264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MY" altLang="en-US" smtClean="0"/>
              <a:t>Besarkan font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76E092E-9D91-455E-A651-0CE1CA6C11A3}" type="slidenum">
              <a:rPr lang="en-US" altLang="en-US">
                <a:solidFill>
                  <a:srgbClr val="000000"/>
                </a:solidFill>
                <a:ea typeface="MS PGothic" pitchFamily="34" charset="-128"/>
              </a:rPr>
              <a:pPr/>
              <a:t>13</a:t>
            </a:fld>
            <a:endParaRPr lang="en-US" alt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5857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MY" altLang="en-US" smtClean="0"/>
              <a:t>Besarkan font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76E092E-9D91-455E-A651-0CE1CA6C11A3}" type="slidenum">
              <a:rPr lang="en-US" altLang="en-US">
                <a:solidFill>
                  <a:srgbClr val="000000"/>
                </a:solidFill>
                <a:ea typeface="MS PGothic" pitchFamily="34" charset="-128"/>
              </a:rPr>
              <a:pPr/>
              <a:t>14</a:t>
            </a:fld>
            <a:endParaRPr lang="en-US" alt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585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MY" altLang="en-US" smtClean="0"/>
              <a:t>Besarkan font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76E092E-9D91-455E-A651-0CE1CA6C11A3}" type="slidenum">
              <a:rPr lang="en-US" altLang="en-US">
                <a:solidFill>
                  <a:srgbClr val="000000"/>
                </a:solidFill>
                <a:ea typeface="MS PGothic" pitchFamily="34" charset="-128"/>
              </a:rPr>
              <a:pPr/>
              <a:t>15</a:t>
            </a:fld>
            <a:endParaRPr lang="en-US" alt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5857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ms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0D343-305B-4140-9BC1-F859264C06BB}" type="slidenum">
              <a:rPr lang="ms-MY" smtClean="0"/>
              <a:t>32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778817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885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MY" altLang="en-US" smtClean="0"/>
              <a:t>Besarkan font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76E092E-9D91-455E-A651-0CE1CA6C11A3}" type="slidenum">
              <a:rPr lang="en-US" altLang="en-US">
                <a:solidFill>
                  <a:srgbClr val="000000"/>
                </a:solidFill>
                <a:ea typeface="MS PGothic" pitchFamily="34" charset="-128"/>
              </a:rPr>
              <a:pPr/>
              <a:t>5</a:t>
            </a:fld>
            <a:endParaRPr lang="en-US" alt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585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800"/>
              </a:spcAft>
            </a:pPr>
            <a:r>
              <a:rPr lang="en-MY" altLang="en-US" smtClean="0">
                <a:solidFill>
                  <a:srgbClr val="000000"/>
                </a:solidFill>
                <a:latin typeface="Arial" charset="0"/>
              </a:rPr>
              <a:t>Fokus Program </a:t>
            </a:r>
            <a:r>
              <a:rPr lang="en-MY" altLang="en-US" u="sng" smtClean="0">
                <a:solidFill>
                  <a:srgbClr val="000000"/>
                </a:solidFill>
                <a:latin typeface="Arial" charset="0"/>
              </a:rPr>
              <a:t>PSYNNOVA</a:t>
            </a:r>
            <a:r>
              <a:rPr lang="en-MY" altLang="en-US" smtClean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eaLnBrk="1" hangingPunct="1">
              <a:spcBef>
                <a:spcPct val="0"/>
              </a:spcBef>
              <a:spcAft>
                <a:spcPts val="800"/>
              </a:spcAft>
            </a:pPr>
            <a:r>
              <a:rPr lang="en-MY" altLang="en-US" smtClean="0">
                <a:solidFill>
                  <a:srgbClr val="000000"/>
                </a:solidFill>
                <a:latin typeface="Arial" charset="0"/>
              </a:rPr>
              <a:t>(i)	kestabilan emosi;</a:t>
            </a:r>
          </a:p>
          <a:p>
            <a:pPr eaLnBrk="1" hangingPunct="1">
              <a:spcBef>
                <a:spcPct val="0"/>
              </a:spcBef>
              <a:spcAft>
                <a:spcPts val="800"/>
              </a:spcAft>
            </a:pPr>
            <a:r>
              <a:rPr lang="en-MY" altLang="en-US" smtClean="0">
                <a:solidFill>
                  <a:srgbClr val="000000"/>
                </a:solidFill>
                <a:latin typeface="Arial" charset="0"/>
              </a:rPr>
              <a:t>(ii)	penyesuaian dan penjajaran tingkah laku; dan</a:t>
            </a:r>
          </a:p>
          <a:p>
            <a:pPr eaLnBrk="1" hangingPunct="1">
              <a:spcBef>
                <a:spcPct val="0"/>
              </a:spcBef>
              <a:spcAft>
                <a:spcPts val="800"/>
              </a:spcAft>
              <a:buFontTx/>
              <a:buAutoNum type="romanLcParenBoth" startAt="3"/>
            </a:pPr>
            <a:r>
              <a:rPr lang="en-MY" altLang="en-US" smtClean="0">
                <a:solidFill>
                  <a:srgbClr val="000000"/>
                </a:solidFill>
                <a:latin typeface="Arial" charset="0"/>
              </a:rPr>
              <a:t>pembangunan kemahiran social</a:t>
            </a:r>
          </a:p>
          <a:p>
            <a:pPr eaLnBrk="1" hangingPunct="1">
              <a:spcBef>
                <a:spcPct val="0"/>
              </a:spcBef>
              <a:spcAft>
                <a:spcPts val="800"/>
              </a:spcAft>
            </a:pPr>
            <a:endParaRPr lang="en-MY" altLang="en-US" u="sng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800"/>
              </a:spcAft>
            </a:pPr>
            <a:r>
              <a:rPr lang="en-MY" altLang="en-US" u="sng" smtClean="0">
                <a:solidFill>
                  <a:srgbClr val="0D0D0D"/>
                </a:solidFill>
                <a:latin typeface="Arial" charset="0"/>
              </a:rPr>
              <a:t>Bab F</a:t>
            </a:r>
          </a:p>
          <a:p>
            <a:pPr algn="ctr" eaLnBrk="1" hangingPunct="1">
              <a:buFont typeface="Georgia" pitchFamily="18" charset="0"/>
              <a:buNone/>
            </a:pPr>
            <a:endParaRPr lang="en-MY" altLang="en-US" sz="500" u="sng" smtClean="0">
              <a:solidFill>
                <a:srgbClr val="0D0D0D"/>
              </a:solidFill>
              <a:latin typeface="Arial" charset="0"/>
            </a:endParaRPr>
          </a:p>
          <a:p>
            <a:pPr eaLnBrk="1" hangingPunct="1"/>
            <a:r>
              <a:rPr lang="en-MY" altLang="en-US" smtClean="0">
                <a:solidFill>
                  <a:srgbClr val="0D0D0D"/>
                </a:solidFill>
                <a:latin typeface="Arial" charset="0"/>
              </a:rPr>
              <a:t>Cuti sakit 45 hari atau lebih dalam masa 3 tahun berturut-turut</a:t>
            </a:r>
          </a:p>
          <a:p>
            <a:pPr eaLnBrk="1" hangingPunct="1">
              <a:buFont typeface="Georgia" pitchFamily="18" charset="0"/>
              <a:buNone/>
            </a:pPr>
            <a:endParaRPr lang="en-MY" altLang="en-US" sz="500" smtClean="0">
              <a:solidFill>
                <a:srgbClr val="0D0D0D"/>
              </a:solidFill>
              <a:latin typeface="Arial" charset="0"/>
            </a:endParaRPr>
          </a:p>
          <a:p>
            <a:pPr eaLnBrk="1" hangingPunct="1"/>
            <a:r>
              <a:rPr lang="en-MY" altLang="en-US" smtClean="0">
                <a:solidFill>
                  <a:srgbClr val="0D0D0D"/>
                </a:solidFill>
                <a:latin typeface="Arial" charset="0"/>
              </a:rPr>
              <a:t>Menghidap TB, kusta atau barah</a:t>
            </a:r>
            <a:endParaRPr lang="en-MY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3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3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3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3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D517F86-AC49-491E-A89E-894D4F570DED}" type="slidenum">
              <a:rPr lang="en-US" altLang="en-US" smtClean="0">
                <a:solidFill>
                  <a:srgbClr val="000000"/>
                </a:solidFill>
                <a:ea typeface="MS PGothic" pitchFamily="34" charset="-128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8340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ms-MY" altLang="ms-MY" smtClean="0"/>
              <a:t>Berdasarkan ringkasan framework – proses bermula apabila BPPs menerima data/maklumat pegawai daripada BK atau Kementerian/Jabatan. Proses screening/triage dilakukan bagi menentukan bentuk intervensi. Contoh: pegawai yang dikenalpasti mempunyai masalah kesihatan mental yang serius akan dirujuk kepada hospital. BPPs telah membentuk jaringan kerjasama dengan beberapa pakar psikiatrik. Bagi kes yang sederhana/mild – akan dikendalikan oleh PPSi Klinikal secara individu.</a:t>
            </a:r>
          </a:p>
          <a:p>
            <a:pPr eaLnBrk="1" hangingPunct="1">
              <a:spcBef>
                <a:spcPct val="0"/>
              </a:spcBef>
            </a:pPr>
            <a:endParaRPr lang="ms-MY" altLang="ms-MY" smtClean="0"/>
          </a:p>
          <a:p>
            <a:pPr eaLnBrk="1" hangingPunct="1">
              <a:spcBef>
                <a:spcPct val="0"/>
              </a:spcBef>
            </a:pPr>
            <a:r>
              <a:rPr lang="ms-MY" altLang="ms-MY" smtClean="0"/>
              <a:t>Bagi pegawai yang tidak mempunyai masalah serius atau perlu dikendalikan secara individu – sesi kaunseling individu akan dijalankan. Manakala yang memerlukan kemahiran atau pembangunan, mereka akan dimasukkan dalam program-program pembangunan sedia ada/program latihan.</a:t>
            </a:r>
          </a:p>
          <a:p>
            <a:pPr eaLnBrk="1" hangingPunct="1">
              <a:spcBef>
                <a:spcPct val="0"/>
              </a:spcBef>
            </a:pPr>
            <a:endParaRPr lang="ms-MY" altLang="ms-MY" smtClean="0"/>
          </a:p>
          <a:p>
            <a:pPr eaLnBrk="1" hangingPunct="1">
              <a:spcBef>
                <a:spcPct val="0"/>
              </a:spcBef>
            </a:pPr>
            <a:r>
              <a:rPr lang="ms-MY" altLang="ms-MY" smtClean="0"/>
              <a:t>Terdapat pegawai yang terus dimasukkan dalam senarai bagi mengikuti modul Psynnova terutamanya yang mempunyai masalah berkaitan sikap, displin diri dan integriti.</a:t>
            </a:r>
          </a:p>
          <a:p>
            <a:pPr eaLnBrk="1" hangingPunct="1">
              <a:spcBef>
                <a:spcPct val="0"/>
              </a:spcBef>
            </a:pPr>
            <a:endParaRPr lang="ms-MY" altLang="ms-MY" smtClean="0"/>
          </a:p>
          <a:p>
            <a:pPr eaLnBrk="1" hangingPunct="1">
              <a:spcBef>
                <a:spcPct val="0"/>
              </a:spcBef>
            </a:pPr>
            <a:r>
              <a:rPr lang="ms-MY" altLang="ms-MY" smtClean="0"/>
              <a:t>Selesai peringkat 2 (fasa pemulihan &amp; rawatan) – pegawai akan dipantau bagi tempoh 3 bulan oleh PPSi/Penyelia dan bantuan AKRAB-Care di agensi masing-masing. Setelah selesai tempoh, PPSi akan menyediakan laporan dan membentangkan kepada Panel Penilai dalam sesi pembentangan kes. Laporan kemudiannya dikemukakan kepada pihak yang merujuk.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91DCB4A-CF73-4F4B-8964-2DCC7ED71A47}" type="slidenum">
              <a:rPr lang="ms-MY" altLang="ms-MY" smtClean="0"/>
              <a:pPr/>
              <a:t>7</a:t>
            </a:fld>
            <a:endParaRPr lang="ms-MY" altLang="ms-MY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MY" altLang="en-US" smtClean="0"/>
              <a:t>Besarkan font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76E092E-9D91-455E-A651-0CE1CA6C11A3}" type="slidenum">
              <a:rPr lang="en-US" altLang="en-US">
                <a:solidFill>
                  <a:srgbClr val="000000"/>
                </a:solidFill>
                <a:ea typeface="MS PGothic" pitchFamily="34" charset="-128"/>
              </a:rPr>
              <a:pPr/>
              <a:t>9</a:t>
            </a:fld>
            <a:endParaRPr lang="en-US" alt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585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MY" altLang="en-US" smtClean="0"/>
              <a:t>Besarkan font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76E092E-9D91-455E-A651-0CE1CA6C11A3}" type="slidenum">
              <a:rPr lang="en-US" altLang="en-US">
                <a:solidFill>
                  <a:srgbClr val="000000"/>
                </a:solidFill>
                <a:ea typeface="MS PGothic" pitchFamily="34" charset="-128"/>
              </a:rPr>
              <a:pPr/>
              <a:t>10</a:t>
            </a:fld>
            <a:endParaRPr lang="en-US" alt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585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MY" altLang="en-US" smtClean="0"/>
              <a:t>Besarkan font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76E092E-9D91-455E-A651-0CE1CA6C11A3}" type="slidenum">
              <a:rPr lang="en-US" altLang="en-US">
                <a:solidFill>
                  <a:srgbClr val="000000"/>
                </a:solidFill>
                <a:ea typeface="MS PGothic" pitchFamily="34" charset="-128"/>
              </a:rPr>
              <a:pPr/>
              <a:t>11</a:t>
            </a:fld>
            <a:endParaRPr lang="en-US" alt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585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6013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MY" altLang="en-US" smtClean="0"/>
              <a:t>Besarkan font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76E092E-9D91-455E-A651-0CE1CA6C11A3}" type="slidenum">
              <a:rPr lang="en-US" altLang="en-US">
                <a:solidFill>
                  <a:srgbClr val="000000"/>
                </a:solidFill>
                <a:ea typeface="MS PGothic" pitchFamily="34" charset="-128"/>
              </a:rPr>
              <a:pPr/>
              <a:t>12</a:t>
            </a:fld>
            <a:endParaRPr lang="en-US" alt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585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434014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126817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3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64180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89473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5" y="1709739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5" y="4589468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99748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118400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365129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7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7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63028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4167990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571155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4" y="987429"/>
            <a:ext cx="6172201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77559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94" y="987429"/>
            <a:ext cx="6172201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750736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01ED6-0F39-448C-8608-4CCF0A8BEC5D}" type="datetimeFigureOut">
              <a:rPr lang="ms-MY" smtClean="0"/>
              <a:t>14/02/2017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61A6F-6083-4A02-9B75-12D2F4C1B1B7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50903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upload.wikimedia.org/wikipedia/commons/thumb/1/1d/Guideline_icon_e1.svg/1024px-Guideline_icon_e1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9861" y="3136703"/>
            <a:ext cx="9348538" cy="229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upload.wikimedia.org/wikipedia/ms/6/6a/Logo_JP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316" y="312817"/>
            <a:ext cx="1756609" cy="132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6850" y="2004895"/>
            <a:ext cx="10068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3200" b="1" kern="1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GARIS PANDUAN PROGRAM INTERVENSI BAGI TEMPOH PEMERHATIAN</a:t>
            </a:r>
            <a:endParaRPr lang="ms-MY" sz="11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r>
              <a:rPr lang="ms-MY" sz="3200" b="1" kern="1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DALAM PELAKSANAAN DASAR PEMISAH</a:t>
            </a:r>
            <a:endParaRPr lang="ms-MY" sz="11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57802"/>
            <a:ext cx="12192000" cy="160020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429507" y="5385527"/>
            <a:ext cx="73659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SITI MAHANI BINTI MUHAZIR</a:t>
            </a:r>
          </a:p>
          <a:p>
            <a:pPr algn="ctr"/>
            <a:r>
              <a:rPr lang="en-US" sz="20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BAHAGIAN PENGURUSAN PSIKOLOGI</a:t>
            </a:r>
          </a:p>
          <a:p>
            <a:pPr algn="ctr"/>
            <a:r>
              <a:rPr lang="en-US" sz="20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JABATAN PERKHIDMATAN AWAM </a:t>
            </a:r>
            <a:endParaRPr lang="ms-MY" sz="8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406419" y="5186017"/>
            <a:ext cx="8642114" cy="7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124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CD4D84-1903-46BE-8427-F31776CE53B3}" type="slidenum">
              <a:rPr lang="en-US" altLang="en-US" sz="1200" smtClean="0">
                <a:solidFill>
                  <a:srgbClr val="898989"/>
                </a:solidFill>
                <a:latin typeface="Arial" charset="0"/>
                <a:ea typeface="MS PGothic" pitchFamily="34" charset="-128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smtClean="0">
              <a:solidFill>
                <a:srgbClr val="898989"/>
              </a:solidFill>
              <a:latin typeface="Arial" charset="0"/>
              <a:ea typeface="MS PGothic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7" y="5256518"/>
            <a:ext cx="12193056" cy="160148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458" y="4994494"/>
            <a:ext cx="4615543" cy="1863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41421" y="1190072"/>
            <a:ext cx="113939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Melaksanakan Saringan kepada Pegawai Berprestasi Rendah yang dimasukkan dalam Exit Policy (EP) mengikut tempoh masa yang ditetapkan;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3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Memaklumkan keputusan Saringan Kepada Pengurus Sumber Manusia;</a:t>
            </a:r>
          </a:p>
          <a:p>
            <a:endParaRPr lang="ms-MY" sz="3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Melaksanakan Intervensi kepada pegawai mengikut tempoh masa yang ditetapkan;</a:t>
            </a:r>
            <a:endParaRPr lang="ms-MY" sz="3200" b="1" dirty="0"/>
          </a:p>
        </p:txBody>
      </p:sp>
    </p:spTree>
    <p:extLst>
      <p:ext uri="{BB962C8B-B14F-4D97-AF65-F5344CB8AC3E}">
        <p14:creationId xmlns:p14="http://schemas.microsoft.com/office/powerpoint/2010/main" val="2751387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CD4D84-1903-46BE-8427-F31776CE53B3}" type="slidenum">
              <a:rPr lang="en-US" altLang="en-US" sz="1200" smtClean="0">
                <a:solidFill>
                  <a:srgbClr val="898989"/>
                </a:solidFill>
                <a:latin typeface="Arial" charset="0"/>
                <a:ea typeface="MS PGothic" pitchFamily="34" charset="-128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smtClean="0">
              <a:solidFill>
                <a:srgbClr val="898989"/>
              </a:solidFill>
              <a:latin typeface="Arial" charset="0"/>
              <a:ea typeface="MS PGothic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7" y="5256518"/>
            <a:ext cx="12193056" cy="160148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458" y="4994494"/>
            <a:ext cx="4615543" cy="1863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41421" y="1009592"/>
            <a:ext cx="1139390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Menyediakan laporan intervensi pegawai;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3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Megkordinasikan pertemuan dan diskusi antara pegawai, PPPK  dan AKRAB CARE semasa tempoh pemantauan;</a:t>
            </a:r>
          </a:p>
          <a:p>
            <a:endParaRPr lang="ms-MY" sz="3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Memantau pekembangan proses pemantauan;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3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Menyediakan Laporan Tempoh Pemerhatian; dan</a:t>
            </a:r>
          </a:p>
          <a:p>
            <a:endParaRPr lang="ms-MY" sz="3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Mengemukakan laporan kepada PSM.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3200" dirty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3200" b="1" dirty="0"/>
          </a:p>
        </p:txBody>
      </p:sp>
    </p:spTree>
    <p:extLst>
      <p:ext uri="{BB962C8B-B14F-4D97-AF65-F5344CB8AC3E}">
        <p14:creationId xmlns:p14="http://schemas.microsoft.com/office/powerpoint/2010/main" val="2106587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CD4D84-1903-46BE-8427-F31776CE53B3}" type="slidenum">
              <a:rPr lang="en-US" altLang="en-US" sz="1200" smtClean="0">
                <a:solidFill>
                  <a:srgbClr val="898989"/>
                </a:solidFill>
                <a:latin typeface="Arial" charset="0"/>
                <a:ea typeface="MS PGothic" pitchFamily="34" charset="-128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smtClean="0">
              <a:solidFill>
                <a:srgbClr val="89898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9087" y="156411"/>
            <a:ext cx="10873314" cy="866273"/>
          </a:xfrm>
          <a:prstGeom prst="rect">
            <a:avLst/>
          </a:prstGeom>
          <a:solidFill>
            <a:srgbClr val="3399FF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PERANAN PANEL PENILAI PRESTASI KHAS (PPPK)</a:t>
            </a:r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7" y="5256518"/>
            <a:ext cx="12193056" cy="16014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9232" y="10936"/>
            <a:ext cx="11393905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ms-MY" sz="3200" dirty="0"/>
          </a:p>
          <a:p>
            <a:endParaRPr lang="ms-MY" sz="32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ms-MY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ms-MY" sz="2400" dirty="0" smtClean="0"/>
              <a:t>Memahami </a:t>
            </a:r>
            <a:r>
              <a:rPr lang="ms-MY" sz="2400" dirty="0"/>
              <a:t>Pekeliling Perkhidmatan Bilangan 7 Tahun </a:t>
            </a:r>
            <a:r>
              <a:rPr lang="ms-MY" sz="2400" dirty="0" smtClean="0"/>
              <a:t>2015</a:t>
            </a:r>
          </a:p>
          <a:p>
            <a:endParaRPr lang="ms-MY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ms-MY" sz="2400" dirty="0" smtClean="0"/>
              <a:t>Bekerjasama </a:t>
            </a:r>
            <a:r>
              <a:rPr lang="ms-MY" sz="2400" dirty="0"/>
              <a:t>dengan Pengurus Sumber Manusia, Pegawai Psikologi dan AKRAB CARE dalam tempoh pemerhatian bagi membantu pegawai yang dinilai meningkatkan prestasi kerja 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ms-MY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ms-MY" sz="2400" dirty="0" smtClean="0"/>
              <a:t>Membuat </a:t>
            </a:r>
            <a:r>
              <a:rPr lang="ms-MY" sz="2800" b="1" dirty="0" smtClean="0"/>
              <a:t>PEMERHATIAN DAN PEMANTAUAN </a:t>
            </a:r>
            <a:r>
              <a:rPr lang="ms-MY" sz="2400" dirty="0" smtClean="0"/>
              <a:t>terhadap </a:t>
            </a:r>
            <a:r>
              <a:rPr lang="ms-MY" sz="2800" b="1" dirty="0" smtClean="0"/>
              <a:t>KEMAJUAN PRESTASI </a:t>
            </a:r>
            <a:r>
              <a:rPr lang="ms-MY" sz="2800" dirty="0" smtClean="0"/>
              <a:t>KERJA </a:t>
            </a:r>
            <a:r>
              <a:rPr lang="ms-MY" sz="2400" dirty="0" smtClean="0"/>
              <a:t>pegawai </a:t>
            </a:r>
            <a:r>
              <a:rPr lang="ms-MY" sz="2400" dirty="0"/>
              <a:t>yang dinilai bermula dari tarikh pelantikan sebagai panel sehingga tamat tempoh pemerhatian;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ms-MY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ms-MY" sz="2400" dirty="0" smtClean="0"/>
              <a:t>Ahli </a:t>
            </a:r>
            <a:r>
              <a:rPr lang="ms-MY" sz="2400" dirty="0"/>
              <a:t>panel yang menggantikan peranan Pegawai Penilai Pertama (PPP) asal perlu </a:t>
            </a:r>
            <a:r>
              <a:rPr lang="ms-MY" sz="2400" b="1" dirty="0" smtClean="0"/>
              <a:t>MENGADAKAN PERTEMUAN BERSEMUKA </a:t>
            </a:r>
            <a:r>
              <a:rPr lang="ms-MY" sz="2400" dirty="0" smtClean="0"/>
              <a:t>bersama </a:t>
            </a:r>
            <a:r>
              <a:rPr lang="ms-MY" sz="2400" dirty="0"/>
              <a:t>pegawai yang dinilai sekurang-kurangnya sebanyak 1 kali setiap bulan dalam fasa pemantauan selama 6 bulan;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ms-MY" sz="2400" b="1" dirty="0"/>
          </a:p>
          <a:p>
            <a:r>
              <a:rPr lang="ms-MY" sz="2400" b="1" dirty="0" smtClean="0"/>
              <a:t> </a:t>
            </a:r>
            <a:endParaRPr lang="ms-MY" sz="2400" b="1" dirty="0"/>
          </a:p>
        </p:txBody>
      </p:sp>
    </p:spTree>
    <p:extLst>
      <p:ext uri="{BB962C8B-B14F-4D97-AF65-F5344CB8AC3E}">
        <p14:creationId xmlns:p14="http://schemas.microsoft.com/office/powerpoint/2010/main" val="35134537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CD4D84-1903-46BE-8427-F31776CE53B3}" type="slidenum">
              <a:rPr lang="en-US" altLang="en-US" sz="1200" smtClean="0">
                <a:solidFill>
                  <a:srgbClr val="898989"/>
                </a:solidFill>
                <a:latin typeface="Arial" charset="0"/>
                <a:ea typeface="MS PGothic" pitchFamily="34" charset="-128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200" smtClean="0">
              <a:solidFill>
                <a:srgbClr val="898989"/>
              </a:solidFill>
              <a:latin typeface="Arial" charset="0"/>
              <a:ea typeface="MS PGothic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7" y="5256518"/>
            <a:ext cx="12193056" cy="16014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23256" y="1190072"/>
            <a:ext cx="1055914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ms-MY" sz="3200" dirty="0"/>
          </a:p>
          <a:p>
            <a:endParaRPr lang="ms-MY" sz="32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ms-MY" sz="2000" b="1" dirty="0"/>
          </a:p>
          <a:p>
            <a:r>
              <a:rPr lang="ms-MY" sz="2000" b="1" dirty="0" smtClean="0"/>
              <a:t> </a:t>
            </a:r>
            <a:endParaRPr lang="ms-MY" sz="2000" b="1" dirty="0"/>
          </a:p>
        </p:txBody>
      </p:sp>
      <p:sp>
        <p:nvSpPr>
          <p:cNvPr id="2" name="Rectangle 1"/>
          <p:cNvSpPr/>
          <p:nvPr/>
        </p:nvSpPr>
        <p:spPr>
          <a:xfrm>
            <a:off x="1023256" y="697833"/>
            <a:ext cx="1028642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ms-MY" sz="2800" b="1" dirty="0" smtClean="0"/>
              <a:t>MENGEMUKAKAN LAPORAN KEMAJUAN </a:t>
            </a:r>
            <a:r>
              <a:rPr lang="ms-MY" sz="2800" dirty="0" smtClean="0"/>
              <a:t>prestasi </a:t>
            </a:r>
            <a:r>
              <a:rPr lang="ms-MY" sz="2800" dirty="0"/>
              <a:t>pegawai yang dinilai dengan melengkapkan Buku Log Pemantauan Program Intervensi dalam tempoh pemerhatian;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ms-MY" sz="2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ms-MY" sz="2800" b="1" dirty="0" smtClean="0"/>
              <a:t>MELAKSANAKAN PENILAIAN KHAS</a:t>
            </a:r>
            <a:r>
              <a:rPr lang="ms-MY" sz="2800" dirty="0" smtClean="0"/>
              <a:t> </a:t>
            </a:r>
            <a:r>
              <a:rPr lang="ms-MY" sz="2800" dirty="0"/>
              <a:t>kepada pegawai yang dinilai dengan menggunakan format LNPK (Borang J.P.A. (LNPK) 2/2009 atau penilaian lain yang bersesuaian mengikut skim perkhidmatan setelah tamat tempoh pemerhatian; dan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ms-MY" sz="2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ms-MY" sz="2800" b="1" dirty="0" smtClean="0"/>
              <a:t>MEMAKLUMKAN KEPUTUSAN PENILAIAN PRESTASI KHAS </a:t>
            </a:r>
            <a:r>
              <a:rPr lang="ms-MY" sz="2800" dirty="0" smtClean="0"/>
              <a:t>kepada </a:t>
            </a:r>
            <a:r>
              <a:rPr lang="ms-MY" sz="2800" dirty="0"/>
              <a:t>Panel Pembangunan Sumber Manusia.</a:t>
            </a:r>
          </a:p>
          <a:p>
            <a:endParaRPr lang="ms-MY" sz="2800" dirty="0"/>
          </a:p>
          <a:p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815972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CD4D84-1903-46BE-8427-F31776CE53B3}" type="slidenum">
              <a:rPr lang="en-US" altLang="en-US" sz="1200" smtClean="0">
                <a:solidFill>
                  <a:srgbClr val="898989"/>
                </a:solidFill>
                <a:latin typeface="Arial" charset="0"/>
                <a:ea typeface="MS PGothic" pitchFamily="34" charset="-128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200" smtClean="0">
              <a:solidFill>
                <a:srgbClr val="89898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9087" y="260351"/>
            <a:ext cx="10924116" cy="74079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PERANAN AKRAB CARE</a:t>
            </a:r>
            <a:endParaRPr lang="en-US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7" y="5256518"/>
            <a:ext cx="12193056" cy="16014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29390" y="1190072"/>
            <a:ext cx="110530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2800" dirty="0" smtClean="0"/>
              <a:t>Memahami </a:t>
            </a:r>
            <a:r>
              <a:rPr lang="ms-MY" sz="2800" dirty="0"/>
              <a:t>Pekeliling Perkhidmatan Bilangan 7 Tahun 2015, Pelaksanaan Dasar Pemisah (Exit Policy) bagi Pegawai Berprestasi Rendah Dalam Perkhidmatan Awam;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28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2800" dirty="0" smtClean="0"/>
              <a:t>Bekerjasama </a:t>
            </a:r>
            <a:r>
              <a:rPr lang="ms-MY" sz="2800" dirty="0"/>
              <a:t>dengan Pengurus Sumber Manusia, dan Pegawai Psikologi dan Pegawai Penilai Prestasi Khas (PPPK) dalam tempoh pemerhatian bagi membantu pegawai meningkatkan prestasi kerja;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28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2800" dirty="0" smtClean="0"/>
              <a:t>Menjadi </a:t>
            </a:r>
            <a:r>
              <a:rPr lang="ms-MY" sz="2800" dirty="0"/>
              <a:t>sumber rujukan dan perkongsian berkaitan pembangunan kerjaya pegawai terutamanya aspek pengurusan kendiri pegawai 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2800" dirty="0"/>
          </a:p>
          <a:p>
            <a:r>
              <a:rPr lang="ms-MY" sz="2800" dirty="0" smtClean="0"/>
              <a:t> </a:t>
            </a:r>
            <a:endParaRPr lang="ms-MY" sz="2800" dirty="0"/>
          </a:p>
        </p:txBody>
      </p:sp>
    </p:spTree>
    <p:extLst>
      <p:ext uri="{BB962C8B-B14F-4D97-AF65-F5344CB8AC3E}">
        <p14:creationId xmlns:p14="http://schemas.microsoft.com/office/powerpoint/2010/main" val="35134537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CD4D84-1903-46BE-8427-F31776CE53B3}" type="slidenum">
              <a:rPr lang="en-US" altLang="en-US" sz="1200" smtClean="0">
                <a:solidFill>
                  <a:srgbClr val="898989"/>
                </a:solidFill>
                <a:latin typeface="Arial" charset="0"/>
                <a:ea typeface="MS PGothic" pitchFamily="34" charset="-128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200" smtClean="0">
              <a:solidFill>
                <a:srgbClr val="898989"/>
              </a:solidFill>
              <a:latin typeface="Arial" charset="0"/>
              <a:ea typeface="MS PGothic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7" y="5256518"/>
            <a:ext cx="12193056" cy="16014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23256" y="395960"/>
            <a:ext cx="10559145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Memberikan </a:t>
            </a:r>
            <a:r>
              <a:rPr lang="ms-MY" sz="3200" dirty="0"/>
              <a:t>maklumat, sokongan sosial dan moral kepada pegawai mengadaptasi perubahan positif untuk berprestasi semula;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3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Menjalankan </a:t>
            </a:r>
            <a:r>
              <a:rPr lang="ms-MY" sz="3200" dirty="0"/>
              <a:t>pemerhatian dan mengisi senarai semak sebanyak tiga (3) kali dalam tempoh enam (6) bulan dengan menggunakan buku log pemantauan program intervensi; dan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32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Mengemukakan </a:t>
            </a:r>
            <a:r>
              <a:rPr lang="ms-MY" sz="3200" dirty="0"/>
              <a:t>ulasan kemajuan perkembangan kendiri pegawai dengan melengkapkan Buku Log Pemantauan Program Intervensi dalam tempoh pemerhatian.</a:t>
            </a:r>
          </a:p>
          <a:p>
            <a:r>
              <a:rPr lang="ms-MY" sz="3200" dirty="0"/>
              <a:t>	</a:t>
            </a:r>
          </a:p>
          <a:p>
            <a:endParaRPr lang="ms-MY" sz="3200" dirty="0"/>
          </a:p>
          <a:p>
            <a:endParaRPr lang="ms-MY" sz="3200" dirty="0"/>
          </a:p>
        </p:txBody>
      </p:sp>
    </p:spTree>
    <p:extLst>
      <p:ext uri="{BB962C8B-B14F-4D97-AF65-F5344CB8AC3E}">
        <p14:creationId xmlns:p14="http://schemas.microsoft.com/office/powerpoint/2010/main" val="23693864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upload.wikimedia.org/wikipedia/commons/thumb/1/1d/Guideline_icon_e1.svg/1024px-Guideline_icon_e1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9861" y="3136703"/>
            <a:ext cx="9348538" cy="229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6850" y="946079"/>
            <a:ext cx="10068864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3200" b="1" kern="1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FASA </a:t>
            </a:r>
            <a:r>
              <a:rPr lang="ms-MY" sz="32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SARINGAN</a:t>
            </a:r>
          </a:p>
          <a:p>
            <a:endParaRPr lang="ms-MY" sz="3200" b="1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r>
              <a:rPr lang="ms-MY" sz="32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-Fasa menentukan </a:t>
            </a:r>
            <a:r>
              <a:rPr lang="ms-MY" sz="3200" b="1" kern="1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jenis intervensi yang </a:t>
            </a:r>
            <a:r>
              <a:rPr lang="ms-MY" sz="32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bersesuaian </a:t>
            </a:r>
          </a:p>
          <a:p>
            <a:endParaRPr lang="ms-MY" sz="3200" b="1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endParaRPr lang="ms-MY" sz="11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57802"/>
            <a:ext cx="12192000" cy="16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76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 bwMode="auto">
          <a:xfrm>
            <a:off x="3079586" y="535164"/>
            <a:ext cx="874185" cy="43180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" name="Down Arrow 22"/>
          <p:cNvSpPr>
            <a:spLocks noChangeArrowheads="1"/>
          </p:cNvSpPr>
          <p:nvPr/>
        </p:nvSpPr>
        <p:spPr bwMode="auto">
          <a:xfrm>
            <a:off x="3395835" y="1004887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 bwMode="auto">
          <a:xfrm>
            <a:off x="3015926" y="1930585"/>
            <a:ext cx="1058334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 bwMode="auto">
          <a:xfrm>
            <a:off x="2987510" y="1310700"/>
            <a:ext cx="1058334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" name="Down Arrow 22"/>
          <p:cNvSpPr>
            <a:spLocks noChangeArrowheads="1"/>
          </p:cNvSpPr>
          <p:nvPr/>
        </p:nvSpPr>
        <p:spPr bwMode="auto">
          <a:xfrm>
            <a:off x="3415948" y="1647707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" name="Down Arrow 22"/>
          <p:cNvSpPr>
            <a:spLocks noChangeArrowheads="1"/>
          </p:cNvSpPr>
          <p:nvPr/>
        </p:nvSpPr>
        <p:spPr bwMode="auto">
          <a:xfrm>
            <a:off x="3424251" y="2255691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" name="Diamond 7"/>
          <p:cNvSpPr/>
          <p:nvPr/>
        </p:nvSpPr>
        <p:spPr bwMode="auto">
          <a:xfrm>
            <a:off x="2973758" y="2567758"/>
            <a:ext cx="1126068" cy="443611"/>
          </a:xfrm>
          <a:prstGeom prst="diamond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" name="Down Arrow 22"/>
          <p:cNvSpPr>
            <a:spLocks noChangeArrowheads="1"/>
          </p:cNvSpPr>
          <p:nvPr/>
        </p:nvSpPr>
        <p:spPr bwMode="auto">
          <a:xfrm>
            <a:off x="3415949" y="3029991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 bwMode="auto">
          <a:xfrm>
            <a:off x="2993700" y="3357798"/>
            <a:ext cx="1058334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1" name="Down Arrow 22"/>
          <p:cNvSpPr>
            <a:spLocks noChangeArrowheads="1"/>
          </p:cNvSpPr>
          <p:nvPr/>
        </p:nvSpPr>
        <p:spPr bwMode="auto">
          <a:xfrm>
            <a:off x="3424251" y="3704227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>
            <a:hlinkClick r:id="rId2" action="ppaction://hlinksldjump"/>
          </p:cNvPr>
          <p:cNvSpPr/>
          <p:nvPr/>
        </p:nvSpPr>
        <p:spPr bwMode="auto">
          <a:xfrm>
            <a:off x="2994244" y="4016965"/>
            <a:ext cx="1058334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" name="Down Arrow 22"/>
          <p:cNvSpPr>
            <a:spLocks noChangeArrowheads="1"/>
          </p:cNvSpPr>
          <p:nvPr/>
        </p:nvSpPr>
        <p:spPr bwMode="auto">
          <a:xfrm>
            <a:off x="3424251" y="4338464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824453" y="4573971"/>
            <a:ext cx="3441280" cy="0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" name="Down Arrow 22"/>
          <p:cNvSpPr>
            <a:spLocks noChangeArrowheads="1"/>
          </p:cNvSpPr>
          <p:nvPr/>
        </p:nvSpPr>
        <p:spPr bwMode="auto">
          <a:xfrm>
            <a:off x="1715559" y="4573971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9" name="Down Arrow 22"/>
          <p:cNvSpPr>
            <a:spLocks noChangeArrowheads="1"/>
          </p:cNvSpPr>
          <p:nvPr/>
        </p:nvSpPr>
        <p:spPr bwMode="auto">
          <a:xfrm>
            <a:off x="2788996" y="4573971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0" name="Down Arrow 22"/>
          <p:cNvSpPr>
            <a:spLocks noChangeArrowheads="1"/>
          </p:cNvSpPr>
          <p:nvPr/>
        </p:nvSpPr>
        <p:spPr bwMode="auto">
          <a:xfrm>
            <a:off x="4073520" y="4573971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1" name="Down Arrow 22"/>
          <p:cNvSpPr>
            <a:spLocks noChangeArrowheads="1"/>
          </p:cNvSpPr>
          <p:nvPr/>
        </p:nvSpPr>
        <p:spPr bwMode="auto">
          <a:xfrm>
            <a:off x="5102345" y="4573971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3" name="Rectangle 22">
            <a:hlinkClick r:id="rId2" action="ppaction://hlinksldjump"/>
          </p:cNvPr>
          <p:cNvSpPr/>
          <p:nvPr/>
        </p:nvSpPr>
        <p:spPr bwMode="auto">
          <a:xfrm>
            <a:off x="4921297" y="4890627"/>
            <a:ext cx="1010580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4" name="Rectangle 23">
            <a:hlinkClick r:id="rId2" action="ppaction://hlinksldjump"/>
          </p:cNvPr>
          <p:cNvSpPr/>
          <p:nvPr/>
        </p:nvSpPr>
        <p:spPr bwMode="auto">
          <a:xfrm>
            <a:off x="2506343" y="4890627"/>
            <a:ext cx="1010450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5" name="Rectangle 24">
            <a:hlinkClick r:id="rId2" action="ppaction://hlinksldjump"/>
          </p:cNvPr>
          <p:cNvSpPr/>
          <p:nvPr/>
        </p:nvSpPr>
        <p:spPr bwMode="auto">
          <a:xfrm>
            <a:off x="3713820" y="4893611"/>
            <a:ext cx="1010450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6" name="Rectangle 25">
            <a:hlinkClick r:id="rId2" action="ppaction://hlinksldjump"/>
          </p:cNvPr>
          <p:cNvSpPr/>
          <p:nvPr/>
        </p:nvSpPr>
        <p:spPr bwMode="auto">
          <a:xfrm>
            <a:off x="1346750" y="4890627"/>
            <a:ext cx="986142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7" name="Down Arrow 22"/>
          <p:cNvSpPr>
            <a:spLocks noChangeArrowheads="1"/>
          </p:cNvSpPr>
          <p:nvPr/>
        </p:nvSpPr>
        <p:spPr bwMode="auto">
          <a:xfrm>
            <a:off x="5130900" y="5240062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8" name="Down Arrow 22"/>
          <p:cNvSpPr>
            <a:spLocks noChangeArrowheads="1"/>
          </p:cNvSpPr>
          <p:nvPr/>
        </p:nvSpPr>
        <p:spPr bwMode="auto">
          <a:xfrm>
            <a:off x="4089304" y="5222921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9" name="Down Arrow 22"/>
          <p:cNvSpPr>
            <a:spLocks noChangeArrowheads="1"/>
          </p:cNvSpPr>
          <p:nvPr/>
        </p:nvSpPr>
        <p:spPr bwMode="auto">
          <a:xfrm>
            <a:off x="2788995" y="5232363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0" name="Down Arrow 22"/>
          <p:cNvSpPr>
            <a:spLocks noChangeArrowheads="1"/>
          </p:cNvSpPr>
          <p:nvPr/>
        </p:nvSpPr>
        <p:spPr bwMode="auto">
          <a:xfrm>
            <a:off x="1715559" y="5221680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824453" y="5526479"/>
            <a:ext cx="3441280" cy="0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Down Arrow 22"/>
          <p:cNvSpPr>
            <a:spLocks noChangeArrowheads="1"/>
          </p:cNvSpPr>
          <p:nvPr/>
        </p:nvSpPr>
        <p:spPr bwMode="auto">
          <a:xfrm>
            <a:off x="3395837" y="5535241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30989" y="519568"/>
            <a:ext cx="7274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985" indent="-6985"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0" dirty="0"/>
              <a:t>Ketua Jabatan mengarahkan pegawai menjalani program intervensi dan pembangunan yang dikendalikan oleh Pegawai Psikologi berserta maklumat lengkap pegawai.</a:t>
            </a:r>
            <a:endParaRPr lang="ms-MY" sz="1400" b="1" kern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315205" y="1353547"/>
            <a:ext cx="5719130" cy="380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1400" dirty="0"/>
              <a:t>Ketua Jabatan RUJUK JPA untuk tentukan COP jika tiada Pegawai Psikologi.</a:t>
            </a:r>
            <a:endParaRPr lang="ms-MY" sz="1400" b="1" kern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369566" y="1864116"/>
            <a:ext cx="727485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b="1" kern="1400" dirty="0"/>
              <a:t>JIKA TIDAK PERLU RUJUK,</a:t>
            </a:r>
            <a:r>
              <a:rPr lang="ms-MY" sz="1400" b="1" kern="1400" dirty="0"/>
              <a:t> PPSi </a:t>
            </a:r>
            <a:r>
              <a:rPr lang="en-US" sz="1400" b="1" kern="1400" dirty="0" err="1"/>
              <a:t>buka</a:t>
            </a:r>
            <a:r>
              <a:rPr lang="en-US" sz="1400" b="1" kern="1400" dirty="0"/>
              <a:t> fail </a:t>
            </a:r>
            <a:r>
              <a:rPr lang="en-US" sz="1400" b="1" kern="1400" dirty="0" err="1"/>
              <a:t>pegawai</a:t>
            </a:r>
            <a:r>
              <a:rPr lang="en-US" sz="1400" b="1" kern="1400" dirty="0"/>
              <a:t> (SULIT) </a:t>
            </a:r>
            <a:r>
              <a:rPr lang="en-US" sz="1400" b="1" kern="1400" dirty="0" err="1"/>
              <a:t>dan</a:t>
            </a:r>
            <a:r>
              <a:rPr lang="en-US" sz="1400" b="1" kern="1400" dirty="0"/>
              <a:t> </a:t>
            </a:r>
            <a:r>
              <a:rPr lang="en-US" sz="1400" b="1" kern="1400" dirty="0" err="1"/>
              <a:t>melengkapkan</a:t>
            </a:r>
            <a:r>
              <a:rPr lang="en-US" sz="1400" b="1" kern="1400" dirty="0"/>
              <a:t> </a:t>
            </a:r>
            <a:r>
              <a:rPr lang="en-US" sz="1400" b="1" kern="1400" dirty="0" err="1"/>
              <a:t>butiran</a:t>
            </a:r>
            <a:r>
              <a:rPr lang="en-US" sz="1400" b="1" kern="1400" dirty="0"/>
              <a:t> </a:t>
            </a:r>
            <a:r>
              <a:rPr lang="en-US" sz="1400" b="1" kern="1400" dirty="0" err="1"/>
              <a:t>pegawai</a:t>
            </a:r>
            <a:r>
              <a:rPr lang="en-US" sz="1400" b="1" kern="1400" dirty="0"/>
              <a:t>. </a:t>
            </a:r>
            <a:endParaRPr lang="ms-MY" sz="1400" b="1" kern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3905611" y="2602728"/>
            <a:ext cx="1229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MY" sz="1400" b="1" kern="14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Rujuk</a:t>
            </a:r>
            <a:r>
              <a:rPr lang="en-MY" sz="1400" b="1" kern="1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ms-MY" sz="1400" b="1" kern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5463685" y="2618748"/>
            <a:ext cx="25433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MY" sz="1400" b="1" kern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JPA Akan </a:t>
            </a:r>
            <a:r>
              <a:rPr lang="en-MY" sz="1400" b="1" kern="1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Tentukan</a:t>
            </a:r>
            <a:r>
              <a:rPr lang="en-MY" sz="1400" b="1" kern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MY" sz="1400" b="1" kern="1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COP</a:t>
            </a:r>
            <a:endParaRPr lang="ms-MY" sz="1400" b="1" kern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3628126" y="2996497"/>
            <a:ext cx="17159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MY" sz="1400" b="1" kern="14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Tidak</a:t>
            </a:r>
            <a:r>
              <a:rPr lang="en-MY" sz="1400" b="1" kern="1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MY" sz="1400" b="1" kern="14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Perlu</a:t>
            </a:r>
            <a:r>
              <a:rPr lang="en-MY" sz="1400" b="1" kern="1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MY" sz="1400" b="1" kern="14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Rujuk</a:t>
            </a:r>
            <a:r>
              <a:rPr lang="en-MY" sz="1400" b="1" kern="1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ms-MY" sz="1400" b="1" kern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" name="Right Arrow 44"/>
          <p:cNvSpPr/>
          <p:nvPr/>
        </p:nvSpPr>
        <p:spPr>
          <a:xfrm>
            <a:off x="4884131" y="2742759"/>
            <a:ext cx="678112" cy="751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330989" y="3239234"/>
            <a:ext cx="491185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1400" dirty="0"/>
              <a:t>Pegawai Psikologi mengenalpasti dan menetapkan AKRAB Care.</a:t>
            </a:r>
            <a:endParaRPr lang="ms-MY" sz="1400" b="1" kern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330990" y="3884386"/>
            <a:ext cx="30855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1400" dirty="0"/>
              <a:t>Pegawai Psikologi laksanakan saringan</a:t>
            </a:r>
            <a:endParaRPr lang="ms-MY" sz="1400" b="1" kern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085754" y="4677664"/>
            <a:ext cx="5186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1400" dirty="0"/>
              <a:t>Pegawai Psikologi  menentukan intervensi yang </a:t>
            </a:r>
            <a:r>
              <a:rPr lang="ms-MY" sz="1400" b="1" kern="1400" dirty="0" smtClean="0"/>
              <a:t>bersesuaian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1400" dirty="0" smtClean="0"/>
              <a:t>dengan  perakuan </a:t>
            </a:r>
            <a:r>
              <a:rPr lang="ms-MY" sz="1400" b="1" kern="1400" dirty="0"/>
              <a:t>Panel Intervensi Psikologi (PIPs)</a:t>
            </a:r>
            <a:endParaRPr lang="ms-MY" sz="1400" b="1" kern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564285" y="5868571"/>
            <a:ext cx="4507003" cy="704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1400" dirty="0"/>
              <a:t>Pegawai Psikologi memaklumkan kepada PSM </a:t>
            </a:r>
            <a:r>
              <a:rPr lang="ms-MY" sz="1400" b="1" kern="1400" dirty="0" smtClean="0"/>
              <a:t>berhubung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1400" dirty="0" smtClean="0"/>
              <a:t>penentuan </a:t>
            </a:r>
            <a:r>
              <a:rPr lang="ms-MY" sz="1400" b="1" kern="1400" dirty="0"/>
              <a:t>program intervensi setiap pegawai.  </a:t>
            </a:r>
            <a:endParaRPr lang="ms-MY" sz="1400" b="1" kern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6917" y="5731374"/>
            <a:ext cx="41329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FASA SARINGAN</a:t>
            </a:r>
            <a:endParaRPr lang="en-US" sz="40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508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394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476" y="216564"/>
            <a:ext cx="1063591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ms-MY" sz="3200" b="1" u="sng" dirty="0" smtClean="0"/>
          </a:p>
          <a:p>
            <a:endParaRPr lang="ms-MY" sz="2800" b="1" dirty="0"/>
          </a:p>
          <a:p>
            <a:endParaRPr lang="ms-MY" sz="2400" b="1" dirty="0" smtClean="0"/>
          </a:p>
          <a:p>
            <a:endParaRPr lang="ms-MY" sz="2400" b="1" dirty="0"/>
          </a:p>
          <a:p>
            <a:endParaRPr lang="ms-MY" sz="24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80476" y="1407694"/>
            <a:ext cx="5915523" cy="407870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charset="0"/>
              <a:buNone/>
              <a:defRPr/>
            </a:pPr>
            <a:r>
              <a:rPr lang="en-US" sz="3000" b="1" dirty="0" smtClean="0">
                <a:cs typeface="Arial" charset="0"/>
              </a:rPr>
              <a:t>Proses </a:t>
            </a:r>
            <a:r>
              <a:rPr lang="en-US" sz="3000" b="1" dirty="0" err="1" smtClean="0">
                <a:cs typeface="Arial" charset="0"/>
              </a:rPr>
              <a:t>saringan</a:t>
            </a:r>
            <a:r>
              <a:rPr lang="en-US" sz="3000" b="1" dirty="0" smtClean="0">
                <a:cs typeface="Arial" charset="0"/>
              </a:rPr>
              <a:t> </a:t>
            </a:r>
            <a:r>
              <a:rPr lang="en-US" sz="3000" b="1" dirty="0" err="1" smtClean="0">
                <a:cs typeface="Arial" charset="0"/>
              </a:rPr>
              <a:t>meliputi</a:t>
            </a:r>
            <a:r>
              <a:rPr lang="en-US" sz="3000" b="1" dirty="0" smtClean="0">
                <a:cs typeface="Arial" charset="0"/>
              </a:rPr>
              <a:t>:</a:t>
            </a:r>
          </a:p>
          <a:p>
            <a:pPr>
              <a:defRPr/>
            </a:pPr>
            <a:r>
              <a:rPr lang="ms-MY" sz="2800" dirty="0" smtClean="0"/>
              <a:t>Penggunaan borang Temubual Awal</a:t>
            </a:r>
            <a:r>
              <a:rPr lang="ms-MY" sz="2800" i="1" dirty="0" smtClean="0"/>
              <a:t>.</a:t>
            </a:r>
            <a:endParaRPr lang="ms-MY" sz="2800" dirty="0" smtClean="0"/>
          </a:p>
          <a:p>
            <a:pPr>
              <a:defRPr/>
            </a:pPr>
            <a:r>
              <a:rPr lang="ms-MY" sz="2800" dirty="0" smtClean="0"/>
              <a:t>dan alat psikometrik Indikator Perwatakan Unggul (IPU) serta Penilaian Status Mental (MSE).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ms-MY" sz="2800" dirty="0" smtClean="0"/>
              <a:t> 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ms-MY" b="1" dirty="0" smtClean="0"/>
              <a:t>Tujuan:</a:t>
            </a:r>
          </a:p>
          <a:p>
            <a:pPr>
              <a:defRPr/>
            </a:pPr>
            <a:r>
              <a:rPr lang="ms-MY" sz="3200" dirty="0" smtClean="0"/>
              <a:t>menentukan kesesuaian bentuk intervensi yang akan dijalankan.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5" name="Round Single Corner Rectangle 4"/>
          <p:cNvSpPr/>
          <p:nvPr/>
        </p:nvSpPr>
        <p:spPr>
          <a:xfrm>
            <a:off x="2382253" y="216565"/>
            <a:ext cx="7916779" cy="589552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sz="3600" b="1" dirty="0" err="1">
                <a:solidFill>
                  <a:schemeClr val="accent5">
                    <a:lumMod val="50000"/>
                  </a:schemeClr>
                </a:solidFill>
              </a:rPr>
              <a:t>Fasa</a:t>
            </a:r>
            <a:r>
              <a:rPr lang="en-SG" sz="3600" b="1" dirty="0">
                <a:solidFill>
                  <a:schemeClr val="accent5">
                    <a:lumMod val="50000"/>
                  </a:schemeClr>
                </a:solidFill>
              </a:rPr>
              <a:t> 1 : Proses </a:t>
            </a:r>
            <a:r>
              <a:rPr lang="en-SG" sz="3600" b="1" dirty="0" err="1">
                <a:solidFill>
                  <a:schemeClr val="accent5">
                    <a:lumMod val="50000"/>
                  </a:schemeClr>
                </a:solidFill>
              </a:rPr>
              <a:t>Saringan</a:t>
            </a:r>
            <a:endParaRPr lang="en-SG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88306" y="1513088"/>
            <a:ext cx="3109618" cy="2531883"/>
            <a:chOff x="172758" y="-1510729"/>
            <a:chExt cx="3109618" cy="2531883"/>
          </a:xfrm>
        </p:grpSpPr>
        <p:sp>
          <p:nvSpPr>
            <p:cNvPr id="7" name="Rectangle 6"/>
            <p:cNvSpPr/>
            <p:nvPr/>
          </p:nvSpPr>
          <p:spPr>
            <a:xfrm>
              <a:off x="1580452" y="-1510729"/>
              <a:ext cx="1701924" cy="1021154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172758" y="0"/>
              <a:ext cx="1701924" cy="1021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SG" sz="14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99381" y="1513088"/>
            <a:ext cx="1701924" cy="1021154"/>
            <a:chOff x="1959268" y="0"/>
            <a:chExt cx="1701924" cy="1021154"/>
          </a:xfrm>
        </p:grpSpPr>
        <p:sp>
          <p:nvSpPr>
            <p:cNvPr id="19" name="Rectangle 18"/>
            <p:cNvSpPr/>
            <p:nvPr/>
          </p:nvSpPr>
          <p:spPr>
            <a:xfrm>
              <a:off x="1959268" y="0"/>
              <a:ext cx="1701924" cy="1021154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2598923"/>
                <a:satOff val="-11992"/>
                <a:lumOff val="441"/>
                <a:alphaOff val="0"/>
              </a:schemeClr>
            </a:fillRef>
            <a:effectRef idx="0">
              <a:schemeClr val="accent4">
                <a:hueOff val="2598923"/>
                <a:satOff val="-11992"/>
                <a:lumOff val="44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1959268" y="0"/>
              <a:ext cx="1701924" cy="1021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SG" sz="2000" b="1" kern="1200" dirty="0" smtClean="0">
                  <a:solidFill>
                    <a:schemeClr val="tx1"/>
                  </a:solidFill>
                </a:rPr>
                <a:t>KESIHATAN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SG" sz="2000" b="1" dirty="0" err="1" smtClean="0">
                  <a:solidFill>
                    <a:schemeClr val="tx1"/>
                  </a:solidFill>
                </a:rPr>
                <a:t>Fizikal</a:t>
              </a:r>
              <a:r>
                <a:rPr lang="en-SG" sz="2000" b="1" dirty="0">
                  <a:solidFill>
                    <a:schemeClr val="tx1"/>
                  </a:solidFill>
                </a:rPr>
                <a:t>/</a:t>
              </a:r>
              <a:r>
                <a:rPr lang="en-SG" sz="2000" b="1" kern="1200" dirty="0" smtClean="0">
                  <a:solidFill>
                    <a:schemeClr val="tx1"/>
                  </a:solidFill>
                </a:rPr>
                <a:t>Mental</a:t>
              </a:r>
              <a:endParaRPr lang="en-SG" sz="20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086900" y="1575606"/>
            <a:ext cx="1913371" cy="1021154"/>
            <a:chOff x="3744975" y="0"/>
            <a:chExt cx="1913371" cy="1021154"/>
          </a:xfrm>
        </p:grpSpPr>
        <p:sp>
          <p:nvSpPr>
            <p:cNvPr id="17" name="Rectangle 16"/>
            <p:cNvSpPr/>
            <p:nvPr/>
          </p:nvSpPr>
          <p:spPr>
            <a:xfrm>
              <a:off x="3744975" y="0"/>
              <a:ext cx="1913371" cy="1021154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197847"/>
                <a:satOff val="-23984"/>
                <a:lumOff val="883"/>
                <a:alphaOff val="0"/>
              </a:schemeClr>
            </a:fillRef>
            <a:effectRef idx="0">
              <a:schemeClr val="accent4">
                <a:hueOff val="5197847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3744975" y="0"/>
              <a:ext cx="1913371" cy="1021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SG" sz="1800" b="1" kern="1200" dirty="0" smtClean="0">
                  <a:solidFill>
                    <a:schemeClr val="tx1"/>
                  </a:solidFill>
                </a:rPr>
                <a:t>PEMBANGUNAN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SG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96000" y="3023817"/>
            <a:ext cx="2475381" cy="1144494"/>
            <a:chOff x="655424" y="1192983"/>
            <a:chExt cx="2475381" cy="1267835"/>
          </a:xfrm>
        </p:grpSpPr>
        <p:sp>
          <p:nvSpPr>
            <p:cNvPr id="15" name="Rectangle 14"/>
            <p:cNvSpPr/>
            <p:nvPr/>
          </p:nvSpPr>
          <p:spPr>
            <a:xfrm>
              <a:off x="655424" y="1192983"/>
              <a:ext cx="2475381" cy="126783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7796770"/>
                <a:satOff val="-35976"/>
                <a:lumOff val="1324"/>
                <a:alphaOff val="0"/>
              </a:schemeClr>
            </a:fillRef>
            <a:effectRef idx="0">
              <a:schemeClr val="accent4">
                <a:hueOff val="7796770"/>
                <a:satOff val="-35976"/>
                <a:lumOff val="13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655424" y="1192983"/>
              <a:ext cx="2475381" cy="1267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ms-MY" sz="1600" b="1" kern="1200" dirty="0" smtClean="0">
                  <a:solidFill>
                    <a:schemeClr val="tx1"/>
                  </a:solidFill>
                </a:rPr>
                <a:t>KAUNSELING INDIVIDU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192623" y="3147157"/>
            <a:ext cx="1807648" cy="1021154"/>
            <a:chOff x="3956422" y="1255738"/>
            <a:chExt cx="1701924" cy="1021154"/>
          </a:xfrm>
        </p:grpSpPr>
        <p:sp>
          <p:nvSpPr>
            <p:cNvPr id="13" name="Rectangle 12"/>
            <p:cNvSpPr/>
            <p:nvPr/>
          </p:nvSpPr>
          <p:spPr>
            <a:xfrm>
              <a:off x="3956422" y="1255738"/>
              <a:ext cx="1701924" cy="1021154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395693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3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3956422" y="1255738"/>
              <a:ext cx="1701924" cy="10211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SG" sz="2000" b="1" kern="1200" dirty="0" smtClean="0">
                  <a:solidFill>
                    <a:schemeClr val="tx1"/>
                  </a:solidFill>
                </a:rPr>
                <a:t>PSYNNOVA-</a:t>
              </a:r>
              <a:r>
                <a:rPr lang="en-SG" sz="2000" b="1" kern="1200" dirty="0" err="1" smtClean="0">
                  <a:solidFill>
                    <a:schemeClr val="tx1"/>
                  </a:solidFill>
                </a:rPr>
                <a:t>iBMT</a:t>
              </a:r>
              <a:endParaRPr lang="en-SG" sz="20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40642" y="1732547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s-MY" b="1" dirty="0" smtClean="0"/>
              <a:t>KEWANGAN</a:t>
            </a:r>
            <a:endParaRPr lang="ms-MY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0343" y="3296269"/>
            <a:ext cx="4873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340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3148" y="733923"/>
            <a:ext cx="1162250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Establish rapport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Respect patient privacy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Recognize face value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Move to the patient’s field of vision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Consider how you look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Ask open-ended questions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Counselling approach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One thing at a time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Leave the medical terminology alone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Listen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3600" b="1" dirty="0"/>
              <a:t>Culture matters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1898716" y="73025"/>
            <a:ext cx="8013700" cy="5572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TEKNIK TEMUBUAL</a:t>
            </a:r>
            <a:endParaRPr lang="en-US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44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2101" y="433264"/>
            <a:ext cx="8772453" cy="1267544"/>
          </a:xfrm>
        </p:spPr>
        <p:txBody>
          <a:bodyPr>
            <a:normAutofit fontScale="90000"/>
          </a:bodyPr>
          <a:lstStyle/>
          <a:p>
            <a:r>
              <a:rPr lang="ms-MY" b="1" dirty="0" smtClean="0"/>
              <a:t>GARIS PANDUAN PROGRAM INTERVENSI</a:t>
            </a:r>
            <a:br>
              <a:rPr lang="ms-MY" b="1" dirty="0" smtClean="0"/>
            </a:br>
            <a:r>
              <a:rPr lang="ms-MY" b="1" dirty="0" smtClean="0"/>
              <a:t>BAGI TEMPOH PEMERHATIAN DALAM PELAKSANAAN DASAR PEMISAH</a:t>
            </a:r>
            <a:endParaRPr lang="ms-MY" b="1" dirty="0"/>
          </a:p>
        </p:txBody>
      </p:sp>
      <p:pic>
        <p:nvPicPr>
          <p:cNvPr id="2050" name="Picture 2" descr="C:\Users\mahani.muhazir\AppData\Local\Microsoft\Windows\INetCache\Content.Outlook\FPK0VT5S\IMG201608051003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477" y="1844824"/>
            <a:ext cx="5311577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56133" y="3155483"/>
            <a:ext cx="5257953" cy="120032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ms-MY" sz="2400" b="1" dirty="0" smtClean="0"/>
              <a:t>TAKLIMAT  DAN KURSUS PERSEDIAAN KEPADA SEMUA KEMENTERIAN TELAH DILAKSANAKAN PADA  MAC 2016</a:t>
            </a:r>
          </a:p>
        </p:txBody>
      </p:sp>
    </p:spTree>
    <p:extLst>
      <p:ext uri="{BB962C8B-B14F-4D97-AF65-F5344CB8AC3E}">
        <p14:creationId xmlns:p14="http://schemas.microsoft.com/office/powerpoint/2010/main" val="88537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476" y="216564"/>
            <a:ext cx="10635915" cy="907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3200" b="1" u="sng" dirty="0" smtClean="0"/>
              <a:t>TEMUBUAL</a:t>
            </a:r>
          </a:p>
          <a:p>
            <a:pPr algn="ctr"/>
            <a:endParaRPr lang="ms-MY" sz="3200" b="1" u="sng" dirty="0" smtClean="0"/>
          </a:p>
          <a:p>
            <a:r>
              <a:rPr lang="ms-MY" sz="2800" b="1" dirty="0" smtClean="0"/>
              <a:t>Tujuan : Membantu PPSi mendapatkan gambaran atau maklumat berkaitan keluarga, pekerjaan, kesihatan, kewangan dan kompetensi kerja PYD.</a:t>
            </a:r>
          </a:p>
          <a:p>
            <a:endParaRPr lang="ms-MY" sz="2800" b="1" dirty="0" smtClean="0"/>
          </a:p>
          <a:p>
            <a:pPr marL="457200" indent="-457200">
              <a:buAutoNum type="arabicPeriod"/>
            </a:pPr>
            <a:r>
              <a:rPr lang="ms-MY" sz="2800" b="1" dirty="0" smtClean="0"/>
              <a:t>Penerangan awal – pemakluman proses saringan bagi tujuan penentuan intervensi Dasar Pemisah.</a:t>
            </a:r>
          </a:p>
          <a:p>
            <a:pPr marL="457200" indent="-457200">
              <a:buAutoNum type="arabicPeriod"/>
            </a:pPr>
            <a:r>
              <a:rPr lang="ms-MY" sz="2800" b="1" dirty="0" smtClean="0"/>
              <a:t>Kenal Pasti Data Pegawai – Melalui PSM ( Borang Maklumat Pegawai ).</a:t>
            </a:r>
          </a:p>
          <a:p>
            <a:pPr marL="457200" indent="-457200">
              <a:buAutoNum type="arabicPeriod"/>
            </a:pPr>
            <a:r>
              <a:rPr lang="ms-MY" sz="2800" b="1" dirty="0" smtClean="0"/>
              <a:t>Klien spesifik – LNPT 2015  di bawah 60.</a:t>
            </a:r>
          </a:p>
          <a:p>
            <a:pPr marL="457200" indent="-457200">
              <a:buAutoNum type="arabicPeriod"/>
            </a:pPr>
            <a:r>
              <a:rPr lang="ms-MY" sz="2800" b="1" dirty="0" smtClean="0"/>
              <a:t> Maklumat Umum samada pegawai pernah menghadiri sesi</a:t>
            </a:r>
          </a:p>
          <a:p>
            <a:pPr marL="457200" indent="-457200">
              <a:buAutoNum type="arabicPeriod"/>
            </a:pPr>
            <a:r>
              <a:rPr lang="ms-MY" sz="2800" b="1" dirty="0"/>
              <a:t> </a:t>
            </a:r>
            <a:r>
              <a:rPr lang="ms-MY" sz="2800" b="1" dirty="0" smtClean="0"/>
              <a:t>Keluarga</a:t>
            </a:r>
          </a:p>
          <a:p>
            <a:pPr marL="457200" indent="-457200">
              <a:buAutoNum type="arabicPeriod"/>
            </a:pPr>
            <a:r>
              <a:rPr lang="ms-MY" sz="2800" b="1" dirty="0" smtClean="0"/>
              <a:t>Pekerjaan</a:t>
            </a:r>
          </a:p>
          <a:p>
            <a:pPr marL="457200" indent="-457200">
              <a:buAutoNum type="arabicPeriod"/>
            </a:pPr>
            <a:r>
              <a:rPr lang="ms-MY" sz="2800" b="1" dirty="0" smtClean="0"/>
              <a:t>Kesihatan</a:t>
            </a:r>
          </a:p>
          <a:p>
            <a:pPr marL="457200" indent="-457200">
              <a:buAutoNum type="arabicPeriod"/>
            </a:pPr>
            <a:r>
              <a:rPr lang="ms-MY" sz="2800" b="1" dirty="0" smtClean="0"/>
              <a:t>Kewangan</a:t>
            </a:r>
          </a:p>
          <a:p>
            <a:pPr marL="457200" indent="-457200">
              <a:buAutoNum type="arabicPeriod"/>
            </a:pPr>
            <a:r>
              <a:rPr lang="ms-MY" sz="2800" b="1" dirty="0" smtClean="0"/>
              <a:t>Kompetensi</a:t>
            </a:r>
          </a:p>
          <a:p>
            <a:endParaRPr lang="ms-MY" sz="2800" b="1" dirty="0"/>
          </a:p>
          <a:p>
            <a:endParaRPr lang="ms-MY" sz="2400" b="1" dirty="0" smtClean="0"/>
          </a:p>
          <a:p>
            <a:endParaRPr lang="ms-MY" sz="2400" b="1" dirty="0"/>
          </a:p>
          <a:p>
            <a:endParaRPr lang="ms-MY" sz="2400" b="1" dirty="0"/>
          </a:p>
        </p:txBody>
      </p:sp>
    </p:spTree>
    <p:extLst>
      <p:ext uri="{BB962C8B-B14F-4D97-AF65-F5344CB8AC3E}">
        <p14:creationId xmlns:p14="http://schemas.microsoft.com/office/powerpoint/2010/main" val="332733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3148" y="733923"/>
            <a:ext cx="1162250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b="1" dirty="0" smtClean="0"/>
              <a:t>MAKLUMAT UMUM</a:t>
            </a:r>
          </a:p>
          <a:p>
            <a:pPr marL="571500" indent="-571500">
              <a:buFontTx/>
              <a:buChar char="-"/>
            </a:pPr>
            <a:r>
              <a:rPr lang="en-US" sz="2800" dirty="0" smtClean="0"/>
              <a:t>Biodata BOLEH </a:t>
            </a:r>
            <a:r>
              <a:rPr lang="en-US" sz="2800" dirty="0" err="1" smtClean="0"/>
              <a:t>diperolehi</a:t>
            </a:r>
            <a:r>
              <a:rPr lang="en-US" sz="2800" dirty="0" smtClean="0"/>
              <a:t> </a:t>
            </a:r>
            <a:r>
              <a:rPr lang="en-US" sz="2800" dirty="0" err="1" smtClean="0"/>
              <a:t>melalui</a:t>
            </a:r>
            <a:r>
              <a:rPr lang="en-US" sz="2800" dirty="0" smtClean="0"/>
              <a:t> PSM (HRMIS)</a:t>
            </a:r>
          </a:p>
          <a:p>
            <a:pPr marL="571500" indent="-571500">
              <a:buFontTx/>
              <a:buChar char="-"/>
            </a:pPr>
            <a:r>
              <a:rPr lang="en-US" sz="2800" dirty="0" err="1" smtClean="0"/>
              <a:t>Pernah</a:t>
            </a:r>
            <a:r>
              <a:rPr lang="en-US" sz="2800" dirty="0" smtClean="0"/>
              <a:t> </a:t>
            </a:r>
            <a:r>
              <a:rPr lang="en-US" sz="2800" dirty="0" err="1" smtClean="0"/>
              <a:t>menghadiri</a:t>
            </a:r>
            <a:r>
              <a:rPr lang="en-US" sz="2800" dirty="0" smtClean="0"/>
              <a:t> </a:t>
            </a:r>
            <a:r>
              <a:rPr lang="en-US" sz="2800" dirty="0" err="1" smtClean="0"/>
              <a:t>sesi</a:t>
            </a:r>
            <a:r>
              <a:rPr lang="en-US" sz="2800" dirty="0" smtClean="0"/>
              <a:t>/</a:t>
            </a:r>
            <a:r>
              <a:rPr lang="en-US" sz="2800" dirty="0" err="1" smtClean="0"/>
              <a:t>belum</a:t>
            </a:r>
            <a:endParaRPr lang="en-US" sz="2800" dirty="0" smtClean="0"/>
          </a:p>
          <a:p>
            <a:pPr marL="571500" indent="-571500">
              <a:buFontTx/>
              <a:buChar char="-"/>
            </a:pPr>
            <a:endParaRPr lang="en-US" sz="2800" b="1" dirty="0"/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b="1" dirty="0" smtClean="0"/>
              <a:t>MAKLUMAT KELUARGA</a:t>
            </a:r>
          </a:p>
          <a:p>
            <a:r>
              <a:rPr lang="en-US" sz="2800" b="1" dirty="0" smtClean="0"/>
              <a:t>-      </a:t>
            </a:r>
            <a:r>
              <a:rPr lang="en-US" sz="2800" dirty="0" err="1" smtClean="0"/>
              <a:t>Asas</a:t>
            </a:r>
            <a:r>
              <a:rPr lang="en-US" sz="2800" dirty="0" smtClean="0"/>
              <a:t> </a:t>
            </a:r>
          </a:p>
          <a:p>
            <a:pPr marL="571500" indent="-571500">
              <a:buFontTx/>
              <a:buChar char="-"/>
            </a:pPr>
            <a:r>
              <a:rPr lang="en-US" sz="2800" dirty="0" err="1" smtClean="0"/>
              <a:t>Terkini</a:t>
            </a:r>
            <a:r>
              <a:rPr lang="en-US" sz="2800" dirty="0" smtClean="0"/>
              <a:t> ( </a:t>
            </a:r>
            <a:r>
              <a:rPr lang="en-US" sz="2800" dirty="0" err="1" smtClean="0"/>
              <a:t>Semak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PSM)</a:t>
            </a:r>
          </a:p>
          <a:p>
            <a:endParaRPr lang="en-US" sz="2800" b="1" dirty="0" smtClean="0"/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b="1" dirty="0" smtClean="0"/>
              <a:t>MAKLUMAT PEKERJAAN</a:t>
            </a:r>
          </a:p>
          <a:p>
            <a:r>
              <a:rPr lang="en-US" sz="3200" dirty="0" smtClean="0"/>
              <a:t>- </a:t>
            </a:r>
            <a:r>
              <a:rPr lang="en-US" sz="3200" dirty="0" err="1" smtClean="0"/>
              <a:t>Sejarah</a:t>
            </a:r>
            <a:r>
              <a:rPr lang="en-US" sz="3200" dirty="0" smtClean="0"/>
              <a:t> Perkhidmatan (</a:t>
            </a:r>
            <a:r>
              <a:rPr lang="en-US" sz="3200" dirty="0" err="1" smtClean="0"/>
              <a:t>semak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PSM)</a:t>
            </a:r>
          </a:p>
          <a:p>
            <a:r>
              <a:rPr lang="en-US" sz="3200" dirty="0" smtClean="0"/>
              <a:t>- </a:t>
            </a:r>
            <a:r>
              <a:rPr lang="en-US" sz="3200" dirty="0" err="1" smtClean="0"/>
              <a:t>Kronologi</a:t>
            </a:r>
            <a:r>
              <a:rPr lang="en-US" sz="3200" dirty="0" smtClean="0"/>
              <a:t> </a:t>
            </a:r>
            <a:r>
              <a:rPr lang="en-US" sz="3200" dirty="0" err="1" smtClean="0"/>
              <a:t>perkhidamatan</a:t>
            </a:r>
            <a:endParaRPr lang="en-US" sz="3200" dirty="0" smtClean="0"/>
          </a:p>
          <a:p>
            <a:r>
              <a:rPr lang="en-US" sz="3200" dirty="0" smtClean="0"/>
              <a:t>- Status </a:t>
            </a:r>
            <a:r>
              <a:rPr lang="en-US" sz="3200" dirty="0" err="1" smtClean="0"/>
              <a:t>Pekerjaan</a:t>
            </a:r>
            <a:r>
              <a:rPr lang="en-US" sz="3200" dirty="0" smtClean="0"/>
              <a:t> </a:t>
            </a:r>
            <a:r>
              <a:rPr lang="en-US" sz="3200" dirty="0" err="1" smtClean="0"/>
              <a:t>Terkini</a:t>
            </a:r>
            <a:endParaRPr lang="en-US" sz="3200" dirty="0" smtClean="0"/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1898716" y="73025"/>
            <a:ext cx="8013700" cy="5572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 DALAM TEMUBUAL AWAL</a:t>
            </a:r>
            <a:endParaRPr lang="en-US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94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3148" y="264675"/>
            <a:ext cx="11622503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b="1" dirty="0" smtClean="0"/>
              <a:t>KESIHATAN</a:t>
            </a:r>
          </a:p>
          <a:p>
            <a:pPr marL="571500" indent="-571500">
              <a:buFontTx/>
              <a:buChar char="-"/>
            </a:pPr>
            <a:r>
              <a:rPr lang="en-US" sz="2800" dirty="0" err="1" smtClean="0"/>
              <a:t>Penyakit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dihidapi</a:t>
            </a:r>
            <a:r>
              <a:rPr lang="en-US" sz="2800" dirty="0" smtClean="0"/>
              <a:t> – </a:t>
            </a:r>
            <a:r>
              <a:rPr lang="en-US" sz="2800" dirty="0" err="1" smtClean="0"/>
              <a:t>Termasuk</a:t>
            </a:r>
            <a:r>
              <a:rPr lang="en-US" sz="2800" dirty="0" smtClean="0"/>
              <a:t> 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serius</a:t>
            </a:r>
            <a:r>
              <a:rPr lang="en-US" sz="2800" dirty="0" smtClean="0"/>
              <a:t> (</a:t>
            </a:r>
            <a:r>
              <a:rPr lang="en-US" sz="2800" dirty="0" err="1" smtClean="0"/>
              <a:t>jika</a:t>
            </a:r>
            <a:r>
              <a:rPr lang="en-US" sz="2800" dirty="0" smtClean="0"/>
              <a:t> </a:t>
            </a:r>
            <a:r>
              <a:rPr lang="en-US" sz="2800" dirty="0" err="1" smtClean="0"/>
              <a:t>ada</a:t>
            </a:r>
            <a:r>
              <a:rPr lang="en-US" sz="2800" dirty="0" smtClean="0"/>
              <a:t>)</a:t>
            </a:r>
          </a:p>
          <a:p>
            <a:pPr marL="571500" indent="-571500">
              <a:buFontTx/>
              <a:buChar char="-"/>
            </a:pPr>
            <a:r>
              <a:rPr lang="en-US" sz="2800" dirty="0" err="1" smtClean="0"/>
              <a:t>Sejarah</a:t>
            </a:r>
            <a:r>
              <a:rPr lang="en-US" sz="2800" dirty="0" smtClean="0"/>
              <a:t> </a:t>
            </a:r>
            <a:r>
              <a:rPr lang="en-US" sz="2800" dirty="0" err="1" smtClean="0"/>
              <a:t>rawatan</a:t>
            </a:r>
            <a:r>
              <a:rPr lang="en-US" sz="2800" dirty="0" smtClean="0"/>
              <a:t> – </a:t>
            </a:r>
            <a:r>
              <a:rPr lang="en-US" sz="2800" dirty="0" err="1" smtClean="0"/>
              <a:t>teramsuk</a:t>
            </a:r>
            <a:r>
              <a:rPr lang="en-US" sz="2800" dirty="0" smtClean="0"/>
              <a:t> mental </a:t>
            </a:r>
            <a:r>
              <a:rPr lang="en-US" sz="2800" dirty="0" err="1" smtClean="0"/>
              <a:t>jika</a:t>
            </a:r>
            <a:r>
              <a:rPr lang="en-US" sz="2800" dirty="0" smtClean="0"/>
              <a:t> </a:t>
            </a:r>
            <a:r>
              <a:rPr lang="en-US" sz="2800" dirty="0" err="1" smtClean="0"/>
              <a:t>ada</a:t>
            </a:r>
            <a:endParaRPr lang="en-US" sz="2800" dirty="0" smtClean="0"/>
          </a:p>
          <a:p>
            <a:pPr marL="571500" indent="-571500">
              <a:buFontTx/>
              <a:buChar char="-"/>
            </a:pPr>
            <a:r>
              <a:rPr lang="en-US" sz="2800" dirty="0" err="1" smtClean="0"/>
              <a:t>Rawatan</a:t>
            </a:r>
            <a:r>
              <a:rPr lang="en-US" sz="2800" dirty="0" smtClean="0"/>
              <a:t> </a:t>
            </a:r>
            <a:r>
              <a:rPr lang="en-US" sz="2800" dirty="0" err="1" smtClean="0"/>
              <a:t>Terkini</a:t>
            </a:r>
            <a:endParaRPr lang="en-US" sz="2800" dirty="0" smtClean="0"/>
          </a:p>
          <a:p>
            <a:pPr marL="571500" indent="-571500">
              <a:buFontTx/>
              <a:buChar char="-"/>
            </a:pPr>
            <a:r>
              <a:rPr lang="en-US" sz="2800" dirty="0" err="1" smtClean="0"/>
              <a:t>Rekod</a:t>
            </a:r>
            <a:r>
              <a:rPr lang="en-US" sz="2800" dirty="0" smtClean="0"/>
              <a:t> </a:t>
            </a:r>
            <a:r>
              <a:rPr lang="en-US" sz="2800" dirty="0" err="1" smtClean="0"/>
              <a:t>Cuti</a:t>
            </a:r>
            <a:r>
              <a:rPr lang="en-US" sz="2800" dirty="0" smtClean="0"/>
              <a:t> – </a:t>
            </a:r>
            <a:r>
              <a:rPr lang="en-US" sz="2800" dirty="0" err="1" smtClean="0"/>
              <a:t>semak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PSM</a:t>
            </a:r>
          </a:p>
          <a:p>
            <a:pPr marL="571500" indent="-571500">
              <a:buFontTx/>
              <a:buChar char="-"/>
            </a:pPr>
            <a:endParaRPr lang="en-US" sz="2800" b="1" dirty="0"/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b="1" dirty="0" smtClean="0"/>
              <a:t>KEWANGAN</a:t>
            </a:r>
          </a:p>
          <a:p>
            <a:r>
              <a:rPr lang="en-US" sz="2800" b="1" dirty="0" smtClean="0"/>
              <a:t>-      </a:t>
            </a:r>
            <a:r>
              <a:rPr lang="en-US" sz="2800" dirty="0" err="1" smtClean="0"/>
              <a:t>Pendapatan</a:t>
            </a:r>
            <a:r>
              <a:rPr lang="en-US" sz="2800" dirty="0" smtClean="0"/>
              <a:t> </a:t>
            </a:r>
            <a:r>
              <a:rPr lang="en-US" sz="2800" dirty="0" err="1" smtClean="0"/>
              <a:t>Boleh</a:t>
            </a:r>
            <a:r>
              <a:rPr lang="en-US" sz="2800" dirty="0" smtClean="0"/>
              <a:t> </a:t>
            </a:r>
            <a:r>
              <a:rPr lang="en-US" sz="2800" dirty="0" err="1" smtClean="0"/>
              <a:t>Guna</a:t>
            </a:r>
            <a:r>
              <a:rPr lang="en-US" sz="2800" dirty="0" smtClean="0"/>
              <a:t>  (</a:t>
            </a:r>
            <a:r>
              <a:rPr lang="en-US" sz="2800" dirty="0" err="1" smtClean="0"/>
              <a:t>semak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Cawangan</a:t>
            </a:r>
            <a:r>
              <a:rPr lang="en-US" sz="2800" dirty="0" smtClean="0"/>
              <a:t> </a:t>
            </a:r>
            <a:r>
              <a:rPr lang="en-US" sz="2800" dirty="0" err="1" smtClean="0"/>
              <a:t>Akaun</a:t>
            </a:r>
            <a:r>
              <a:rPr lang="en-US" sz="2800" dirty="0" smtClean="0"/>
              <a:t>)</a:t>
            </a:r>
          </a:p>
          <a:p>
            <a:pPr marL="571500" indent="-571500">
              <a:buFontTx/>
              <a:buChar char="-"/>
            </a:pPr>
            <a:r>
              <a:rPr lang="en-US" sz="2800" dirty="0" err="1" smtClean="0"/>
              <a:t>Pengurusan</a:t>
            </a:r>
            <a:r>
              <a:rPr lang="en-US" sz="2800" dirty="0" smtClean="0"/>
              <a:t> </a:t>
            </a:r>
            <a:r>
              <a:rPr lang="en-US" sz="2800" dirty="0" err="1" smtClean="0"/>
              <a:t>Hutang</a:t>
            </a:r>
            <a:r>
              <a:rPr lang="en-US" sz="2800" dirty="0" smtClean="0"/>
              <a:t> (CCRIS)</a:t>
            </a:r>
          </a:p>
          <a:p>
            <a:pPr marL="571500" indent="-571500">
              <a:buFontTx/>
              <a:buChar char="-"/>
            </a:pPr>
            <a:r>
              <a:rPr lang="en-US" sz="2800" dirty="0" err="1" smtClean="0"/>
              <a:t>Kebangkrapan</a:t>
            </a:r>
            <a:endParaRPr lang="en-US" sz="2800" dirty="0" smtClean="0"/>
          </a:p>
          <a:p>
            <a:endParaRPr lang="en-US" sz="2800" b="1" dirty="0" smtClean="0"/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800" b="1" dirty="0" smtClean="0"/>
              <a:t>KOMPETENSI</a:t>
            </a:r>
          </a:p>
          <a:p>
            <a:pPr marL="457200" indent="-457200">
              <a:buFontTx/>
              <a:buChar char="-"/>
            </a:pPr>
            <a:r>
              <a:rPr lang="en-US" sz="2800" dirty="0" err="1" smtClean="0"/>
              <a:t>Kompetensi</a:t>
            </a:r>
            <a:r>
              <a:rPr lang="en-US" sz="2800" dirty="0" smtClean="0"/>
              <a:t> </a:t>
            </a:r>
            <a:r>
              <a:rPr lang="en-US" sz="2800" dirty="0" err="1" smtClean="0"/>
              <a:t>memenuhi</a:t>
            </a:r>
            <a:r>
              <a:rPr lang="en-US" sz="2800" dirty="0" smtClean="0"/>
              <a:t> Job Description</a:t>
            </a:r>
          </a:p>
          <a:p>
            <a:pPr marL="457200" indent="-457200">
              <a:buFontTx/>
              <a:buChar char="-"/>
            </a:pPr>
            <a:r>
              <a:rPr lang="en-US" sz="2800" dirty="0" err="1" smtClean="0"/>
              <a:t>Pemantauan</a:t>
            </a:r>
            <a:r>
              <a:rPr lang="en-US" sz="2800" dirty="0" smtClean="0"/>
              <a:t> </a:t>
            </a:r>
            <a:r>
              <a:rPr lang="en-US" sz="2800" dirty="0" err="1" smtClean="0"/>
              <a:t>Rapi</a:t>
            </a:r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 err="1" smtClean="0"/>
              <a:t>Latihan</a:t>
            </a:r>
            <a:r>
              <a:rPr lang="en-US" sz="2800" dirty="0" smtClean="0"/>
              <a:t> </a:t>
            </a:r>
            <a:r>
              <a:rPr lang="en-US" sz="2800" dirty="0" err="1" smtClean="0"/>
              <a:t>spesifik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diperlukan</a:t>
            </a:r>
            <a:endParaRPr lang="en-US" sz="2800" dirty="0" smtClean="0"/>
          </a:p>
          <a:p>
            <a:pPr marL="457200" indent="-457200">
              <a:buFontTx/>
              <a:buChar char="-"/>
            </a:pPr>
            <a:endParaRPr lang="en-US" sz="3200" dirty="0" smtClean="0"/>
          </a:p>
          <a:p>
            <a:pPr marL="457200" indent="-457200">
              <a:buFontTx/>
              <a:buChar char="-"/>
            </a:pPr>
            <a:endParaRPr lang="en-US" sz="3200" dirty="0" smtClean="0"/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24689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7516" y="553443"/>
            <a:ext cx="1090061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ms-MY" sz="2800" b="1" u="sng" dirty="0" smtClean="0"/>
              <a:t>IPU</a:t>
            </a:r>
          </a:p>
          <a:p>
            <a:pPr algn="just">
              <a:defRPr/>
            </a:pPr>
            <a:endParaRPr lang="ms-MY" sz="2800" b="1" dirty="0"/>
          </a:p>
          <a:p>
            <a:pPr algn="just">
              <a:defRPr/>
            </a:pPr>
            <a:r>
              <a:rPr lang="ms-MY" sz="2800" b="1" dirty="0" smtClean="0"/>
              <a:t>Mengukur personaliti/sikap/kecenderungan </a:t>
            </a:r>
            <a:r>
              <a:rPr lang="ms-MY" sz="2800" b="1" dirty="0"/>
              <a:t>tingkah laku yang </a:t>
            </a:r>
            <a:r>
              <a:rPr lang="ms-MY" sz="2800" b="1" dirty="0" smtClean="0"/>
              <a:t>mungkin mempengaruhi</a:t>
            </a:r>
            <a:r>
              <a:rPr lang="ms-MY" sz="2800" b="1" dirty="0"/>
              <a:t>:</a:t>
            </a:r>
          </a:p>
          <a:p>
            <a:pPr marL="914400" lvl="1" indent="-457200" algn="just">
              <a:buFont typeface="Wingdings" panose="05000000000000000000" pitchFamily="2" charset="2"/>
              <a:buChar char="q"/>
              <a:defRPr/>
            </a:pPr>
            <a:r>
              <a:rPr lang="ms-MY" sz="2800" b="1" dirty="0"/>
              <a:t>Peribadi</a:t>
            </a:r>
          </a:p>
          <a:p>
            <a:pPr marL="914400" lvl="1" indent="-457200" algn="just">
              <a:buFont typeface="Wingdings" panose="05000000000000000000" pitchFamily="2" charset="2"/>
              <a:buChar char="q"/>
              <a:defRPr/>
            </a:pPr>
            <a:r>
              <a:rPr lang="ms-MY" sz="2800" b="1" dirty="0"/>
              <a:t>Perkahwinan</a:t>
            </a:r>
          </a:p>
          <a:p>
            <a:pPr marL="914400" lvl="1" indent="-457200" algn="just">
              <a:buFont typeface="Wingdings" panose="05000000000000000000" pitchFamily="2" charset="2"/>
              <a:buChar char="q"/>
              <a:defRPr/>
            </a:pPr>
            <a:r>
              <a:rPr lang="ms-MY" sz="2800" b="1" dirty="0"/>
              <a:t>Keibubapaan</a:t>
            </a:r>
          </a:p>
          <a:p>
            <a:pPr marL="914400" lvl="1" indent="-457200" algn="just">
              <a:buFont typeface="Wingdings" panose="05000000000000000000" pitchFamily="2" charset="2"/>
              <a:buChar char="q"/>
              <a:defRPr/>
            </a:pPr>
            <a:r>
              <a:rPr lang="ms-MY" sz="2800" b="1" dirty="0"/>
              <a:t>Penyesuaian sosial; dan</a:t>
            </a:r>
          </a:p>
          <a:p>
            <a:pPr marL="914400" lvl="1" indent="-457200" algn="just">
              <a:buFont typeface="Wingdings" panose="05000000000000000000" pitchFamily="2" charset="2"/>
              <a:buChar char="q"/>
              <a:defRPr/>
            </a:pPr>
            <a:r>
              <a:rPr lang="ms-MY" sz="2800" b="1" dirty="0"/>
              <a:t>Latar belakang </a:t>
            </a:r>
            <a:r>
              <a:rPr lang="ms-MY" sz="2800" b="1" dirty="0" smtClean="0"/>
              <a:t>akademik</a:t>
            </a:r>
          </a:p>
          <a:p>
            <a:pPr lvl="1" algn="just">
              <a:defRPr/>
            </a:pPr>
            <a:endParaRPr lang="ms-MY" sz="2800" b="1" dirty="0"/>
          </a:p>
          <a:p>
            <a:pPr lvl="1" algn="just">
              <a:defRPr/>
            </a:pPr>
            <a:r>
              <a:rPr lang="ms-MY" sz="2800" b="1" dirty="0" smtClean="0"/>
              <a:t>Membantu </a:t>
            </a:r>
            <a:r>
              <a:rPr lang="ms-MY" sz="2800" b="1" dirty="0"/>
              <a:t>kaunselor/pengurus sumber manusia membuat penilaian berhubung kepentingan dan kefungsian tret serta kaitannya dengan permasalahan/ situasi kaunseling yang dihadapi.</a:t>
            </a:r>
          </a:p>
        </p:txBody>
      </p:sp>
    </p:spTree>
    <p:extLst>
      <p:ext uri="{BB962C8B-B14F-4D97-AF65-F5344CB8AC3E}">
        <p14:creationId xmlns:p14="http://schemas.microsoft.com/office/powerpoint/2010/main" val="173539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476" y="360948"/>
            <a:ext cx="10635915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3200" b="1" u="sng" dirty="0" smtClean="0"/>
              <a:t>PENILAIAN STATUS MENTAL</a:t>
            </a:r>
          </a:p>
          <a:p>
            <a:r>
              <a:rPr lang="ms-MY" sz="3600" b="1" dirty="0" smtClean="0"/>
              <a:t>Tujuan : </a:t>
            </a:r>
            <a:r>
              <a:rPr lang="ms-MY" sz="3200" b="1" dirty="0" smtClean="0"/>
              <a:t> Menilai simptom-simptom kecelaruan mental pegawai.</a:t>
            </a:r>
          </a:p>
          <a:p>
            <a:r>
              <a:rPr lang="ms-MY" sz="3200" b="1" dirty="0" smtClean="0"/>
              <a:t>Bagi Pegawai Tiada Rekod Kesihatan Mental : Maklumat membantu pegawai untuk buat rujukan ke JPA ATAU hospital</a:t>
            </a:r>
          </a:p>
          <a:p>
            <a:endParaRPr lang="ms-MY" sz="2800" b="1" dirty="0" smtClean="0"/>
          </a:p>
          <a:p>
            <a:r>
              <a:rPr lang="ms-MY" sz="3600" b="1" u="sng" dirty="0" smtClean="0"/>
              <a:t>ASPEK PENILAIAN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2800" b="1" dirty="0" smtClean="0"/>
              <a:t>Penampilan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2800" b="1" dirty="0" smtClean="0"/>
              <a:t>Tingkah Laku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2800" b="1" dirty="0" smtClean="0"/>
              <a:t>Emosi dan Perasaan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2800" b="1" dirty="0" smtClean="0"/>
              <a:t>Persepsi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2800" b="1" dirty="0" smtClean="0"/>
              <a:t>Pemikiran – Gunakan Tools tambahan</a:t>
            </a:r>
          </a:p>
          <a:p>
            <a:endParaRPr lang="ms-MY" sz="2800" b="1" dirty="0"/>
          </a:p>
          <a:p>
            <a:endParaRPr lang="ms-MY" sz="2400" b="1" dirty="0" smtClean="0"/>
          </a:p>
          <a:p>
            <a:endParaRPr lang="ms-MY" sz="2400" b="1" dirty="0"/>
          </a:p>
          <a:p>
            <a:endParaRPr lang="ms-MY" sz="2400" b="1" dirty="0"/>
          </a:p>
        </p:txBody>
      </p:sp>
    </p:spTree>
    <p:extLst>
      <p:ext uri="{BB962C8B-B14F-4D97-AF65-F5344CB8AC3E}">
        <p14:creationId xmlns:p14="http://schemas.microsoft.com/office/powerpoint/2010/main" val="150930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upload.wikimedia.org/wikipedia/commons/thumb/1/1d/Guideline_icon_e1.svg/1024px-Guideline_icon_e1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9861" y="3136703"/>
            <a:ext cx="9348538" cy="229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6850" y="946079"/>
            <a:ext cx="10068864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3200" b="1" kern="1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FASA </a:t>
            </a:r>
            <a:r>
              <a:rPr lang="ms-MY" sz="32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INTERVENSI</a:t>
            </a:r>
          </a:p>
          <a:p>
            <a:endParaRPr lang="ms-MY" sz="3200" b="1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r>
              <a:rPr lang="it-IT" sz="32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Fasa </a:t>
            </a:r>
            <a:r>
              <a:rPr lang="it-IT" sz="3200" b="1" kern="1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melaksanakan intervensi  bagi </a:t>
            </a:r>
            <a:r>
              <a:rPr lang="it-IT" sz="32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  membantu </a:t>
            </a:r>
            <a:r>
              <a:rPr lang="it-IT" sz="3200" b="1" kern="1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Pegawai  kembali berprestasi </a:t>
            </a:r>
          </a:p>
          <a:p>
            <a:endParaRPr lang="ms-MY" sz="3200" b="1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endParaRPr lang="ms-MY" sz="11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57802"/>
            <a:ext cx="12192000" cy="16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43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47537" y="1997242"/>
            <a:ext cx="1821332" cy="2496769"/>
            <a:chOff x="72519" y="210167"/>
            <a:chExt cx="1491016" cy="2130023"/>
          </a:xfrm>
          <a:scene3d>
            <a:camera prst="orthographicFront"/>
            <a:lightRig rig="flat" dir="t"/>
          </a:scene3d>
        </p:grpSpPr>
        <p:sp>
          <p:nvSpPr>
            <p:cNvPr id="6" name="Chevron 5"/>
            <p:cNvSpPr/>
            <p:nvPr/>
          </p:nvSpPr>
          <p:spPr>
            <a:xfrm rot="5400000">
              <a:off x="-246985" y="529671"/>
              <a:ext cx="2130023" cy="1491016"/>
            </a:xfrm>
            <a:prstGeom prst="chevron">
              <a:avLst/>
            </a:prstGeom>
            <a:solidFill>
              <a:srgbClr val="009D7E"/>
            </a:solidFill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72519" y="955675"/>
              <a:ext cx="1491016" cy="6390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065" tIns="12065" rIns="12065" bIns="12065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INTERVENSI</a:t>
              </a:r>
              <a:endParaRPr lang="ms-MY" sz="19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457673" y="2066822"/>
            <a:ext cx="6331095" cy="2427190"/>
            <a:chOff x="1719993" y="225827"/>
            <a:chExt cx="4902740" cy="1800091"/>
          </a:xfrm>
          <a:scene3d>
            <a:camera prst="orthographicFront"/>
            <a:lightRig rig="flat" dir="t"/>
          </a:scene3d>
        </p:grpSpPr>
        <p:sp>
          <p:nvSpPr>
            <p:cNvPr id="4" name="Round Same Side Corner Rectangle 3"/>
            <p:cNvSpPr/>
            <p:nvPr/>
          </p:nvSpPr>
          <p:spPr>
            <a:xfrm rot="5400000">
              <a:off x="3271317" y="-1325497"/>
              <a:ext cx="1800091" cy="4902740"/>
            </a:xfrm>
            <a:prstGeom prst="round2SameRect">
              <a:avLst/>
            </a:prstGeom>
            <a:ln>
              <a:solidFill>
                <a:srgbClr val="009D7E"/>
              </a:solidFill>
            </a:ln>
            <a:sp3d extrusionH="12700" prstMaterial="plastic">
              <a:bevelT w="50800" h="50800"/>
            </a:sp3d>
          </p:spPr>
          <p:style>
            <a:lnRef idx="1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Round Same Side Corner Rectangle 6"/>
            <p:cNvSpPr/>
            <p:nvPr/>
          </p:nvSpPr>
          <p:spPr>
            <a:xfrm>
              <a:off x="1719993" y="313700"/>
              <a:ext cx="4814867" cy="16243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b="1" kern="1200" dirty="0" err="1" smtClean="0"/>
                <a:t>Fasa</a:t>
              </a:r>
              <a:r>
                <a:rPr lang="en-US" sz="2000" b="1" kern="1200" dirty="0" smtClean="0"/>
                <a:t> </a:t>
              </a:r>
              <a:r>
                <a:rPr lang="en-US" sz="2000" b="1" kern="1200" dirty="0" err="1" smtClean="0"/>
                <a:t>melaksanakan</a:t>
              </a:r>
              <a:r>
                <a:rPr lang="en-US" sz="2000" b="1" kern="1200" dirty="0" smtClean="0"/>
                <a:t> </a:t>
              </a:r>
              <a:r>
                <a:rPr lang="en-US" sz="2000" b="1" kern="1200" dirty="0" err="1" smtClean="0"/>
                <a:t>intervensi</a:t>
              </a:r>
              <a:r>
                <a:rPr lang="en-US" sz="2000" b="1" kern="1200" dirty="0" smtClean="0"/>
                <a:t>  </a:t>
              </a:r>
              <a:r>
                <a:rPr lang="en-US" sz="2000" b="1" kern="1200" dirty="0" err="1" smtClean="0"/>
                <a:t>bagi</a:t>
              </a:r>
              <a:r>
                <a:rPr lang="en-US" sz="2000" b="1" kern="1200" dirty="0" smtClean="0"/>
                <a:t> </a:t>
              </a:r>
              <a:r>
                <a:rPr lang="en-US" sz="2000" b="1" kern="1200" dirty="0" err="1" smtClean="0"/>
                <a:t>membantu</a:t>
              </a:r>
              <a:r>
                <a:rPr lang="en-US" sz="2000" b="1" kern="1200" dirty="0" smtClean="0"/>
                <a:t> </a:t>
              </a:r>
              <a:r>
                <a:rPr lang="en-US" sz="2000" b="1" kern="1200" dirty="0" err="1" smtClean="0"/>
                <a:t>Pegawai</a:t>
              </a:r>
              <a:r>
                <a:rPr lang="en-US" sz="2000" b="1" kern="1200" dirty="0" smtClean="0"/>
                <a:t>  </a:t>
              </a:r>
              <a:r>
                <a:rPr lang="en-US" sz="2000" b="1" kern="1200" dirty="0" err="1" smtClean="0"/>
                <a:t>kembali</a:t>
              </a:r>
              <a:r>
                <a:rPr lang="en-US" sz="2000" b="1" kern="1200" dirty="0" smtClean="0"/>
                <a:t> </a:t>
              </a:r>
              <a:r>
                <a:rPr lang="en-US" sz="2000" b="1" kern="1200" dirty="0" err="1" smtClean="0"/>
                <a:t>berprestasi</a:t>
              </a:r>
              <a:r>
                <a:rPr lang="en-US" sz="2000" b="1" kern="1200" dirty="0" smtClean="0"/>
                <a:t> </a:t>
              </a:r>
              <a:endParaRPr lang="ms-MY" sz="2000" b="1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b="1" kern="1200" dirty="0" smtClean="0"/>
                <a:t> INTERVENSI KESIHATAN </a:t>
              </a:r>
              <a:endParaRPr lang="ms-MY" sz="2000" b="1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b="1" kern="1200" dirty="0" smtClean="0"/>
                <a:t>INTERVENSI PEMBANGUNAN </a:t>
              </a:r>
              <a:endParaRPr lang="ms-MY" sz="2000" b="1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b="1" kern="1200" dirty="0" smtClean="0"/>
                <a:t>INTERVENSI KEWANGAN </a:t>
              </a:r>
              <a:endParaRPr lang="ms-MY" sz="2000" b="1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b="1" kern="1200" dirty="0" smtClean="0"/>
                <a:t>INTERVENSI KAUNSELING </a:t>
              </a:r>
              <a:endParaRPr lang="ms-MY" sz="2000" b="1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b="1" kern="1200" dirty="0" smtClean="0"/>
                <a:t>INTERVENSI MODUL PSYNNOVA </a:t>
              </a:r>
              <a:r>
                <a:rPr lang="en-US" sz="2000" b="1" kern="1200" dirty="0" err="1" smtClean="0"/>
                <a:t>i</a:t>
              </a:r>
              <a:r>
                <a:rPr lang="en-US" sz="2000" b="1" kern="1200" dirty="0" smtClean="0"/>
                <a:t>-BMT </a:t>
              </a:r>
              <a:endParaRPr lang="ms-MY" sz="20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143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731811" y="2131646"/>
            <a:ext cx="4642004" cy="3171731"/>
            <a:chOff x="1530046" y="4567906"/>
            <a:chExt cx="2611127" cy="2380238"/>
          </a:xfrm>
        </p:grpSpPr>
        <p:sp>
          <p:nvSpPr>
            <p:cNvPr id="3" name="Text Box 2"/>
            <p:cNvSpPr txBox="1">
              <a:spLocks noChangeArrowheads="1"/>
            </p:cNvSpPr>
            <p:nvPr/>
          </p:nvSpPr>
          <p:spPr bwMode="auto">
            <a:xfrm>
              <a:off x="1943000" y="5420405"/>
              <a:ext cx="1157145" cy="254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MY" sz="1600" b="1" kern="14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</a:t>
              </a:r>
              <a:r>
                <a:rPr lang="en-MY" sz="1600" b="1" kern="1400" dirty="0" err="1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Tidak</a:t>
              </a:r>
              <a:r>
                <a:rPr lang="en-MY" sz="1600" b="1" kern="14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</a:t>
              </a:r>
              <a:r>
                <a:rPr lang="en-MY" sz="1600" b="1" kern="1400" dirty="0" err="1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Berubah</a:t>
              </a:r>
              <a:endParaRPr lang="ms-MY" sz="1600" b="1" kern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576940" y="4567906"/>
              <a:ext cx="573431" cy="539547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ms-MY"/>
            </a:p>
          </p:txBody>
        </p:sp>
        <p:sp>
          <p:nvSpPr>
            <p:cNvPr id="6" name="Diamond 5"/>
            <p:cNvSpPr/>
            <p:nvPr/>
          </p:nvSpPr>
          <p:spPr>
            <a:xfrm>
              <a:off x="1530046" y="5400559"/>
              <a:ext cx="693738" cy="745873"/>
            </a:xfrm>
            <a:prstGeom prst="diamond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ms-MY"/>
            </a:p>
          </p:txBody>
        </p:sp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2730442" y="5640483"/>
              <a:ext cx="1410731" cy="623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MY" sz="1600" b="1" kern="1400" dirty="0" err="1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Laksana</a:t>
              </a:r>
              <a:r>
                <a:rPr lang="en-MY" sz="1600" b="1" kern="14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</a:t>
              </a:r>
              <a:r>
                <a:rPr lang="en-MY" sz="1600" b="1" kern="1400" dirty="0" err="1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Intervensi</a:t>
              </a:r>
              <a:r>
                <a:rPr lang="en-MY" sz="1600" b="1" kern="14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PSYNNOVA </a:t>
              </a:r>
            </a:p>
            <a:p>
              <a:pPr algn="ctr">
                <a:spcAft>
                  <a:spcPts val="0"/>
                </a:spcAft>
              </a:pPr>
              <a:r>
                <a:rPr lang="en-MY" sz="1600" b="1" kern="1400" dirty="0" err="1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</a:t>
              </a:r>
              <a:r>
                <a:rPr lang="en-MY" sz="1600" b="1" kern="14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-BMT</a:t>
              </a:r>
              <a:endParaRPr lang="ms-MY" sz="1600" b="1" kern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Text Box 2"/>
            <p:cNvSpPr txBox="1">
              <a:spLocks noChangeArrowheads="1"/>
            </p:cNvSpPr>
            <p:nvPr/>
          </p:nvSpPr>
          <p:spPr bwMode="auto">
            <a:xfrm>
              <a:off x="1943000" y="5984126"/>
              <a:ext cx="691515" cy="254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MY" sz="1600" b="1" kern="1400" dirty="0" err="1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Berubah</a:t>
              </a:r>
              <a:r>
                <a:rPr lang="en-MY" sz="1600" b="1" kern="14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 </a:t>
              </a:r>
              <a:endParaRPr lang="ms-MY" sz="1600" b="1" kern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576746" y="6408597"/>
              <a:ext cx="573431" cy="539547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ms-MY"/>
            </a:p>
          </p:txBody>
        </p:sp>
      </p:grpSp>
      <p:sp>
        <p:nvSpPr>
          <p:cNvPr id="12" name="Down Arrow 22"/>
          <p:cNvSpPr>
            <a:spLocks noChangeArrowheads="1"/>
          </p:cNvSpPr>
          <p:nvPr/>
        </p:nvSpPr>
        <p:spPr bwMode="auto">
          <a:xfrm>
            <a:off x="3240021" y="4294325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" name="Down Arrow 22"/>
          <p:cNvSpPr>
            <a:spLocks noChangeArrowheads="1"/>
          </p:cNvSpPr>
          <p:nvPr/>
        </p:nvSpPr>
        <p:spPr bwMode="auto">
          <a:xfrm>
            <a:off x="3212544" y="2895254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4135660" y="3731855"/>
            <a:ext cx="644920" cy="173410"/>
          </a:xfrm>
          <a:prstGeom prst="rightArrow">
            <a:avLst/>
          </a:prstGeom>
          <a:solidFill>
            <a:srgbClr val="41F103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965123" y="2137376"/>
            <a:ext cx="5981826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1400" dirty="0" smtClean="0"/>
              <a:t>Program intervensi dijalankan oleh pegawai </a:t>
            </a:r>
            <a:r>
              <a:rPr lang="ms-MY" sz="1400" b="1" kern="1400" dirty="0"/>
              <a:t>psikologi berpandukan garis panduan yang ditetapkan.</a:t>
            </a:r>
            <a:endParaRPr lang="ms-MY" sz="1400" b="1" kern="1400" dirty="0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35660" y="4584416"/>
            <a:ext cx="6664294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400" b="1" kern="1400" dirty="0"/>
              <a:t>Pegawai Psikologi menamatkan proses intervensi </a:t>
            </a:r>
            <a:r>
              <a:rPr lang="ms-MY" sz="1400" b="1" kern="1400" dirty="0" smtClean="0"/>
              <a:t>mengikut tempoh yang ditetapkan dan menyediakan laporan intervensi pegawai. </a:t>
            </a:r>
            <a:endParaRPr lang="ms-MY" sz="1400" b="1" kern="1400" dirty="0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31811" y="1125415"/>
            <a:ext cx="5040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FASA INTERVENSI</a:t>
            </a:r>
            <a:endParaRPr lang="en-US" sz="44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96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upload.wikimedia.org/wikipedia/commons/thumb/1/1d/Guideline_icon_e1.svg/1024px-Guideline_icon_e1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9861" y="3136703"/>
            <a:ext cx="9348538" cy="229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16850" y="524959"/>
            <a:ext cx="10068864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3200" b="1" kern="1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FASA </a:t>
            </a:r>
            <a:r>
              <a:rPr lang="ms-MY" sz="32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PEMANTAUAN</a:t>
            </a:r>
          </a:p>
          <a:p>
            <a:endParaRPr lang="ms-MY" sz="3200" b="1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r>
              <a:rPr lang="it-IT" sz="3200" b="1" kern="1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Fasa Fasa melaksanakan pemantauan yang berstruktur &amp; menyeluruh bagi menilai prestasi pegawai selepas proses intervensi </a:t>
            </a:r>
          </a:p>
          <a:p>
            <a:endParaRPr lang="ms-MY" sz="3200" b="1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endParaRPr lang="ms-MY" sz="11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57802"/>
            <a:ext cx="12192000" cy="16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48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13276" y="1823066"/>
            <a:ext cx="1987854" cy="3828143"/>
            <a:chOff x="3195637" y="4618037"/>
            <a:chExt cx="466725" cy="2955925"/>
          </a:xfrm>
        </p:grpSpPr>
        <p:sp>
          <p:nvSpPr>
            <p:cNvPr id="3" name="Rectangle 2"/>
            <p:cNvSpPr/>
            <p:nvPr/>
          </p:nvSpPr>
          <p:spPr>
            <a:xfrm>
              <a:off x="3238182" y="4618037"/>
              <a:ext cx="414655" cy="353695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ms-MY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231832" y="5250497"/>
              <a:ext cx="414655" cy="353695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ms-MY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238182" y="5870892"/>
              <a:ext cx="414655" cy="353695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ms-MY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31832" y="6503352"/>
              <a:ext cx="414655" cy="353695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ms-MY"/>
            </a:p>
          </p:txBody>
        </p:sp>
        <p:sp>
          <p:nvSpPr>
            <p:cNvPr id="11" name="Oval 10"/>
            <p:cNvSpPr/>
            <p:nvPr/>
          </p:nvSpPr>
          <p:spPr>
            <a:xfrm>
              <a:off x="3195637" y="7129462"/>
              <a:ext cx="466725" cy="444500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ms-MY"/>
            </a:p>
          </p:txBody>
        </p:sp>
      </p:grpSp>
      <p:sp>
        <p:nvSpPr>
          <p:cNvPr id="12" name="Down Arrow 22"/>
          <p:cNvSpPr>
            <a:spLocks noChangeArrowheads="1"/>
          </p:cNvSpPr>
          <p:nvPr/>
        </p:nvSpPr>
        <p:spPr bwMode="auto">
          <a:xfrm>
            <a:off x="3380157" y="4789655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" name="Down Arrow 22"/>
          <p:cNvSpPr>
            <a:spLocks noChangeArrowheads="1"/>
          </p:cNvSpPr>
          <p:nvPr/>
        </p:nvSpPr>
        <p:spPr bwMode="auto">
          <a:xfrm>
            <a:off x="3380157" y="3962349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Down Arrow 22"/>
          <p:cNvSpPr>
            <a:spLocks noChangeArrowheads="1"/>
          </p:cNvSpPr>
          <p:nvPr/>
        </p:nvSpPr>
        <p:spPr bwMode="auto">
          <a:xfrm>
            <a:off x="3380157" y="3122002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5" name="Down Arrow 22"/>
          <p:cNvSpPr>
            <a:spLocks noChangeArrowheads="1"/>
          </p:cNvSpPr>
          <p:nvPr/>
        </p:nvSpPr>
        <p:spPr bwMode="auto">
          <a:xfrm>
            <a:off x="3380157" y="2337043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16585" y="1981256"/>
            <a:ext cx="6096000" cy="6167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200" b="1" kern="1400" dirty="0"/>
              <a:t>Ketua Jabatan mengkoordinasikan perbincangan di antara Pegawai Psikologi, AKRAB Care dan Pegawai Penilai Prestasi Khas untuk menetapkan tempoh dan matlamat pemantauan</a:t>
            </a:r>
            <a:endParaRPr lang="ms-MY" sz="1200" b="1" kern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16585" y="2751307"/>
            <a:ext cx="5943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200" b="1" kern="1400" dirty="0"/>
              <a:t>Pegawai Psikologi  menyelia perkembangan pemantauan pegawai oleh PPPK dan AKRAB CARE </a:t>
            </a:r>
            <a:r>
              <a:rPr lang="ms-MY" sz="1200" b="1" kern="1400" dirty="0" smtClean="0"/>
              <a:t>berdasar{kan </a:t>
            </a:r>
            <a:r>
              <a:rPr lang="ms-MY" sz="1200" b="1" kern="1400" dirty="0"/>
              <a:t>buku log pemantauan atau Kit Pemantauan Klinikal bagi intervensi kesihatan mental </a:t>
            </a:r>
            <a:endParaRPr lang="ms-MY" sz="1200" b="1" kern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16584" y="3778513"/>
            <a:ext cx="6025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200" b="1" kern="1400" dirty="0"/>
              <a:t>Pegawai Psikologi menyelaras dan membentang kes kepada panel intervensi Bahagian Pengurusan Psikologi sekiranya kes memerlukan pertimbangan selanjutnya.</a:t>
            </a:r>
            <a:endParaRPr lang="ms-MY" sz="1200" b="1" kern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46246" y="472275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ms-MY" sz="1200" b="1" kern="1400" dirty="0"/>
              <a:t>L</a:t>
            </a:r>
            <a:r>
              <a:rPr lang="ms-MY" sz="1200" b="1" kern="1400" dirty="0" smtClean="0"/>
              <a:t>aporan </a:t>
            </a:r>
            <a:r>
              <a:rPr lang="ms-MY" sz="1200" b="1" kern="1400" dirty="0"/>
              <a:t>pemerhatian pegawai </a:t>
            </a:r>
            <a:r>
              <a:rPr lang="ms-MY" sz="1200" b="1" kern="1400" dirty="0" smtClean="0"/>
              <a:t>dikemukakan kepada </a:t>
            </a:r>
            <a:r>
              <a:rPr lang="ms-MY" sz="1200" b="1" kern="1400" dirty="0"/>
              <a:t>Ketua Jabatan untuk tindakan lanjut serta menghantar satu salinan kepada Bahagian Pengurusan Psikologi, Jabatan Perkhidmatan Awam</a:t>
            </a:r>
            <a:endParaRPr lang="ms-MY" sz="1200" b="1" kern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7436" y="777790"/>
            <a:ext cx="51971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FASA PEMANTAUAN</a:t>
            </a:r>
            <a:endParaRPr lang="en-US" sz="44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659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100" y="-21860"/>
            <a:ext cx="10515907" cy="68798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97482" y="45577"/>
            <a:ext cx="10515907" cy="7169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</a:rPr>
              <a:t>Pelaksanaan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Dasar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Pemisah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Bagi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Penjawat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Awam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Berprestasi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Rendah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5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4067"/>
            <a:ext cx="12192000" cy="6371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87005" y="138057"/>
            <a:ext cx="10853460" cy="5078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7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SKOP PEMANTAUAN </a:t>
            </a:r>
            <a:endParaRPr lang="ms-MY" sz="27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576287"/>
              </p:ext>
            </p:extLst>
          </p:nvPr>
        </p:nvGraphicFramePr>
        <p:xfrm>
          <a:off x="577516" y="842196"/>
          <a:ext cx="11062953" cy="5922804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3977237"/>
                <a:gridCol w="7085716"/>
              </a:tblGrid>
              <a:tr h="421303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2800" b="1" kern="14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Elemen</a:t>
                      </a:r>
                      <a:r>
                        <a:rPr lang="en-MY" sz="2800" b="1" kern="14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MY" sz="2800" b="1" kern="14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Pemantauan</a:t>
                      </a:r>
                      <a:endParaRPr lang="en-MY" sz="2800" b="1" kern="14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3200" b="1" kern="14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PERKARA</a:t>
                      </a:r>
                      <a:endParaRPr lang="en-MY" sz="3200" b="1" kern="14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263054">
                <a:tc rowSpan="15">
                  <a:txBody>
                    <a:bodyPr/>
                    <a:lstStyle/>
                    <a:p>
                      <a:pPr marL="0" marR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  <a:buFontTx/>
                        <a:buNone/>
                      </a:pPr>
                      <a:endParaRPr lang="en-MY" sz="500" b="1" kern="14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Laporan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Pegawai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Psikologi</a:t>
                      </a:r>
                      <a:endParaRPr lang="en-MY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4737">
                <a:tc vMerge="1">
                  <a:txBody>
                    <a:bodyPr/>
                    <a:lstStyle/>
                    <a:p>
                      <a:pPr marR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endParaRPr lang="en-MY" sz="9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5900" marR="35900" marT="35900" marB="35900" anchor="ctr"/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2000" b="1" kern="14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PEMANTAUAN TAHAP 1 </a:t>
                      </a:r>
                      <a:endParaRPr lang="en-MY" sz="2000" b="1" i="0" kern="14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392121">
                <a:tc vMerge="1">
                  <a:txBody>
                    <a:bodyPr/>
                    <a:lstStyle/>
                    <a:p>
                      <a:endParaRPr lang="ms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Pegawai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Penilai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Prestasi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Khas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: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Sesi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1                  (0-4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minggu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lang="en-MY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2121">
                <a:tc vMerge="1">
                  <a:txBody>
                    <a:bodyPr/>
                    <a:lstStyle/>
                    <a:p>
                      <a:endParaRPr lang="ms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Pegawai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Penilai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Prestasi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Khas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: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Sesi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2                   (5-8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minggu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lang="en-MY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4239">
                <a:tc vMerge="1">
                  <a:txBody>
                    <a:bodyPr/>
                    <a:lstStyle/>
                    <a:p>
                      <a:endParaRPr lang="ms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nb-NO" sz="1400" b="1" kern="1400" dirty="0">
                          <a:ln>
                            <a:noFill/>
                          </a:ln>
                          <a:effectLst/>
                        </a:rPr>
                        <a:t>AKRAB CARE: Sesi 1 (0-8 minggu)</a:t>
                      </a:r>
                      <a:endParaRPr lang="nb-NO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3045">
                <a:tc vMerge="1">
                  <a:txBody>
                    <a:bodyPr/>
                    <a:lstStyle/>
                    <a:p>
                      <a:pPr marR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endParaRPr lang="en-MY" sz="9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5900" marR="35900" marT="35900" marB="35900" anchor="ctr"/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2000" b="1" kern="14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PEMANTAUAN TAHAP 2 </a:t>
                      </a:r>
                      <a:endParaRPr lang="en-MY" sz="1100" b="1" i="0" kern="14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392121">
                <a:tc vMerge="1">
                  <a:txBody>
                    <a:bodyPr/>
                    <a:lstStyle/>
                    <a:p>
                      <a:endParaRPr lang="ms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Pegawai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Penilai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Prestasi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Khas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: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Sesi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3                   (9-12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minggu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lang="en-MY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2121">
                <a:tc vMerge="1">
                  <a:txBody>
                    <a:bodyPr/>
                    <a:lstStyle/>
                    <a:p>
                      <a:endParaRPr lang="ms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Pegawai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Penilai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Prestasi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Khas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: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Sesi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4                (13-16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minggu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lang="en-MY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4239">
                <a:tc vMerge="1">
                  <a:txBody>
                    <a:bodyPr/>
                    <a:lstStyle/>
                    <a:p>
                      <a:endParaRPr lang="ms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nb-NO" sz="1400" b="1" kern="1400" dirty="0">
                          <a:ln>
                            <a:noFill/>
                          </a:ln>
                          <a:effectLst/>
                        </a:rPr>
                        <a:t>AKRAB CARE: Sesi 2 (9-16 minggu)</a:t>
                      </a:r>
                      <a:endParaRPr lang="nb-NO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1694">
                <a:tc vMerge="1">
                  <a:txBody>
                    <a:bodyPr/>
                    <a:lstStyle/>
                    <a:p>
                      <a:pPr marR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endParaRPr lang="en-MY" sz="9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5900" marR="35900" marT="35900" marB="35900" anchor="ctr"/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2000" b="1" kern="14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PEMANTAUAN TAHAP 3 </a:t>
                      </a:r>
                      <a:endParaRPr lang="en-MY" sz="1100" b="1" i="0" kern="14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392121">
                <a:tc vMerge="1">
                  <a:txBody>
                    <a:bodyPr/>
                    <a:lstStyle/>
                    <a:p>
                      <a:endParaRPr lang="ms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Pegawai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Penilai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Prestasi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Khas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: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Sesi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5                (17-20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minggu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lang="en-MY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2121">
                <a:tc vMerge="1">
                  <a:txBody>
                    <a:bodyPr/>
                    <a:lstStyle/>
                    <a:p>
                      <a:endParaRPr lang="ms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Pegawai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Penilai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Prestasi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Khas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: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Sesi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6                (20-23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minggu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lang="en-MY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4239">
                <a:tc vMerge="1">
                  <a:txBody>
                    <a:bodyPr/>
                    <a:lstStyle/>
                    <a:p>
                      <a:endParaRPr lang="ms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nb-NO" sz="1400" b="1" kern="1400" dirty="0">
                          <a:ln>
                            <a:noFill/>
                          </a:ln>
                          <a:effectLst/>
                        </a:rPr>
                        <a:t>AKRAB CARE: Sesi 3 (17-23 minggu)</a:t>
                      </a:r>
                      <a:endParaRPr lang="nb-NO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7466">
                <a:tc vMerge="1">
                  <a:txBody>
                    <a:bodyPr/>
                    <a:lstStyle/>
                    <a:p>
                      <a:pPr marR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endParaRPr lang="en-MY" sz="9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5900" marR="35900" marT="35900" marB="35900" anchor="ctr"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Laporan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Konsultasi</a:t>
                      </a:r>
                      <a:r>
                        <a:rPr lang="en-MY" sz="1400" b="1" kern="140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lang="en-MY" sz="1400" b="1" kern="1400" dirty="0" err="1">
                          <a:ln>
                            <a:noFill/>
                          </a:ln>
                          <a:effectLst/>
                        </a:rPr>
                        <a:t>Intervensi</a:t>
                      </a:r>
                      <a:endParaRPr lang="en-MY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2121">
                <a:tc vMerge="1">
                  <a:txBody>
                    <a:bodyPr/>
                    <a:lstStyle/>
                    <a:p>
                      <a:pPr marR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endParaRPr lang="en-MY" sz="9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5900" marR="35900" marT="35900" marB="35900" anchor="ctr"/>
                </a:tc>
                <a:tc>
                  <a:txBody>
                    <a:bodyPr/>
                    <a:lstStyle/>
                    <a:p>
                      <a:pPr marL="53785" marR="53785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418"/>
                        </a:spcAft>
                      </a:pPr>
                      <a:r>
                        <a:rPr lang="it-IT" sz="1400" b="1" kern="1400" dirty="0">
                          <a:ln>
                            <a:noFill/>
                          </a:ln>
                          <a:effectLst/>
                        </a:rPr>
                        <a:t>Laporan Pasca Intervensi oleh Pegawai Psikologi</a:t>
                      </a:r>
                      <a:endParaRPr lang="it-IT" sz="1050" b="1" i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822" marR="63822" marT="20194" marB="20194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Control 1"/>
          <p:cNvSpPr>
            <a:spLocks noChangeArrowheads="1" noChangeShapeType="1"/>
          </p:cNvSpPr>
          <p:nvPr/>
        </p:nvSpPr>
        <p:spPr bwMode="auto">
          <a:xfrm>
            <a:off x="1693333" y="1681216"/>
            <a:ext cx="10498667" cy="406568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ms-MY"/>
          </a:p>
        </p:txBody>
      </p:sp>
      <p:sp>
        <p:nvSpPr>
          <p:cNvPr id="6" name="TextBox 5"/>
          <p:cNvSpPr txBox="1"/>
          <p:nvPr/>
        </p:nvSpPr>
        <p:spPr>
          <a:xfrm>
            <a:off x="601567" y="1392448"/>
            <a:ext cx="3934338" cy="228267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418"/>
              </a:spcAft>
            </a:pPr>
            <a:r>
              <a:rPr lang="en-MY" sz="1600" b="1" kern="140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MY" sz="1600" b="1" u="sng" kern="140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PPPK </a:t>
            </a: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Penghasilan</a:t>
            </a:r>
            <a:r>
              <a:rPr lang="en-MY" sz="1400" b="1" kern="140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MY" sz="1400" b="1" kern="140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Kerja</a:t>
            </a:r>
            <a:r>
              <a:rPr lang="en-MY" sz="1400" b="1" kern="140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Pengetahuan</a:t>
            </a:r>
            <a:r>
              <a:rPr lang="en-MY" sz="1400" b="1" kern="140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&amp; </a:t>
            </a:r>
            <a:r>
              <a:rPr lang="en-MY" sz="1400" b="1" kern="140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Kemahiran</a:t>
            </a:r>
            <a:endParaRPr lang="en-MY" sz="1400" b="1" kern="1400" dirty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Kualiti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Peribadi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Kegiatan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&amp; </a:t>
            </a: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Sumbangan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di </a:t>
            </a: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luar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Tugasan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Rasmi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1567" y="3669610"/>
            <a:ext cx="3934338" cy="312906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418"/>
              </a:spcAft>
            </a:pPr>
            <a:r>
              <a:rPr lang="en-MY" b="1" u="sng" kern="14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AKRAB CARE </a:t>
            </a: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Disiplin</a:t>
            </a:r>
            <a:endParaRPr lang="en-MY" sz="1400" b="1" kern="140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Pemikiran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Emosi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Tingkah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MY" sz="1400" b="1" kern="140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Laku</a:t>
            </a: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Interpersonal </a:t>
            </a:r>
          </a:p>
          <a:p>
            <a:pPr marL="285750" indent="-285750">
              <a:lnSpc>
                <a:spcPct val="150000"/>
              </a:lnSpc>
              <a:spcAft>
                <a:spcPts val="418"/>
              </a:spcAft>
              <a:buFont typeface="Wingdings" panose="05000000000000000000" pitchFamily="2" charset="2"/>
              <a:buChar char="q"/>
            </a:pPr>
            <a:r>
              <a:rPr lang="en-MY" sz="1400" b="1" kern="14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Spiritual </a:t>
            </a:r>
          </a:p>
          <a:p>
            <a:pPr>
              <a:lnSpc>
                <a:spcPct val="150000"/>
              </a:lnSpc>
            </a:pPr>
            <a:endParaRPr lang="ms-MY" sz="1400" dirty="0"/>
          </a:p>
        </p:txBody>
      </p:sp>
    </p:spTree>
    <p:extLst>
      <p:ext uri="{BB962C8B-B14F-4D97-AF65-F5344CB8AC3E}">
        <p14:creationId xmlns:p14="http://schemas.microsoft.com/office/powerpoint/2010/main" val="115299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7005" y="138057"/>
            <a:ext cx="10853460" cy="5078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7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CABARAN PELAKSANAAN </a:t>
            </a:r>
            <a:endParaRPr lang="ms-MY" sz="27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147179"/>
              </p:ext>
            </p:extLst>
          </p:nvPr>
        </p:nvGraphicFramePr>
        <p:xfrm>
          <a:off x="609605" y="489011"/>
          <a:ext cx="11030858" cy="6479008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5515429"/>
                <a:gridCol w="5515429"/>
              </a:tblGrid>
              <a:tr h="335433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effectLst/>
                        </a:rPr>
                        <a:t>CABARAN </a:t>
                      </a:r>
                      <a:endParaRPr lang="ms-MY" sz="10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effectLst/>
                        </a:rPr>
                        <a:t>STRATEGI  PENYELESAIAN</a:t>
                      </a:r>
                      <a:endParaRPr lang="ms-MY" sz="10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</a:tr>
              <a:tr h="1441330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effectLst/>
                        </a:rPr>
                        <a:t>Tatacara</a:t>
                      </a:r>
                      <a:r>
                        <a:rPr lang="en-US" sz="1600" b="1" baseline="0" dirty="0" smtClean="0">
                          <a:effectLst/>
                        </a:rPr>
                        <a:t> / </a:t>
                      </a:r>
                      <a:r>
                        <a:rPr lang="en-US" sz="1600" b="1" baseline="0" dirty="0" err="1" smtClean="0">
                          <a:effectLst/>
                        </a:rPr>
                        <a:t>prosedur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perlaksanaan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endParaRPr lang="ms-MY" sz="16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dirty="0" err="1" smtClean="0">
                          <a:effectLst/>
                        </a:rPr>
                        <a:t>Taklimat</a:t>
                      </a:r>
                      <a:r>
                        <a:rPr lang="en-US" sz="1400" b="1" dirty="0" smtClean="0">
                          <a:effectLst/>
                        </a:rPr>
                        <a:t> &amp; </a:t>
                      </a:r>
                      <a:r>
                        <a:rPr lang="en-US" sz="1400" b="1" dirty="0" err="1" smtClean="0">
                          <a:effectLst/>
                        </a:rPr>
                        <a:t>latihan</a:t>
                      </a:r>
                      <a:r>
                        <a:rPr lang="en-US" sz="1400" b="1" dirty="0" smtClean="0">
                          <a:effectLst/>
                        </a:rPr>
                        <a:t> yang </a:t>
                      </a:r>
                      <a:r>
                        <a:rPr lang="en-US" sz="1400" b="1" dirty="0" err="1" smtClean="0">
                          <a:effectLst/>
                        </a:rPr>
                        <a:t>berterusan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oleh</a:t>
                      </a:r>
                      <a:r>
                        <a:rPr lang="en-US" sz="1400" b="1" dirty="0" smtClean="0">
                          <a:effectLst/>
                        </a:rPr>
                        <a:t> BPPs </a:t>
                      </a:r>
                      <a:r>
                        <a:rPr lang="en-US" sz="1400" b="1" dirty="0" err="1" smtClean="0">
                          <a:effectLst/>
                        </a:rPr>
                        <a:t>buat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semua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pihak</a:t>
                      </a:r>
                      <a:r>
                        <a:rPr lang="en-US" sz="1400" b="1" baseline="0" dirty="0" smtClean="0">
                          <a:effectLst/>
                        </a:rPr>
                        <a:t> yang </a:t>
                      </a:r>
                      <a:r>
                        <a:rPr lang="en-US" sz="1400" b="1" baseline="0" dirty="0" err="1" smtClean="0">
                          <a:effectLst/>
                        </a:rPr>
                        <a:t>berkaitan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dalam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pelaksanaan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tempoh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pemerhatian</a:t>
                      </a:r>
                      <a:r>
                        <a:rPr lang="en-US" sz="1400" b="1" baseline="0" dirty="0" smtClean="0">
                          <a:effectLst/>
                        </a:rPr>
                        <a:t>. </a:t>
                      </a:r>
                      <a:endParaRPr lang="en-US" sz="1400" b="1" dirty="0" smtClean="0">
                        <a:effectLst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en-US" sz="1400" b="1" dirty="0" smtClean="0">
                        <a:effectLst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dirty="0" err="1" smtClean="0">
                          <a:effectLst/>
                        </a:rPr>
                        <a:t>Penerbitan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Garis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Panduan</a:t>
                      </a:r>
                      <a:r>
                        <a:rPr lang="en-US" sz="1400" b="1" dirty="0" smtClean="0">
                          <a:effectLst/>
                        </a:rPr>
                        <a:t> Program </a:t>
                      </a:r>
                      <a:r>
                        <a:rPr lang="en-US" sz="1400" b="1" dirty="0" err="1" smtClean="0">
                          <a:effectLst/>
                        </a:rPr>
                        <a:t>Intervensi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Bagi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Tempoh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Pmerhatian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Dalam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Pelaksanaan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Dasar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Pemisah</a:t>
                      </a:r>
                      <a:r>
                        <a:rPr lang="en-US" sz="1400" b="1" baseline="0" dirty="0" smtClean="0">
                          <a:effectLst/>
                        </a:rPr>
                        <a:t>.</a:t>
                      </a:r>
                      <a:endParaRPr lang="en-US" sz="1400" b="1" dirty="0" smtClean="0">
                        <a:effectLst/>
                      </a:endParaRPr>
                    </a:p>
                  </a:txBody>
                  <a:tcPr marL="162560" marR="162560" marT="25718" marB="25718"/>
                </a:tc>
              </a:tr>
              <a:tr h="494097">
                <a:tc>
                  <a:txBody>
                    <a:bodyPr/>
                    <a:lstStyle/>
                    <a:p>
                      <a:r>
                        <a:rPr lang="en-US" sz="1600" b="1" baseline="0" dirty="0" err="1" smtClean="0">
                          <a:effectLst/>
                        </a:rPr>
                        <a:t>Ketiadaan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Pegawai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Psikologi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untuk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menjalalankan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intervensi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endParaRPr lang="ms-MY" sz="16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dirty="0" err="1" smtClean="0">
                          <a:effectLst/>
                        </a:rPr>
                        <a:t>Penglibatan</a:t>
                      </a:r>
                      <a:r>
                        <a:rPr lang="en-US" sz="1400" b="1" dirty="0" smtClean="0">
                          <a:effectLst/>
                        </a:rPr>
                        <a:t> Community Of Practice (COP)</a:t>
                      </a:r>
                      <a:endParaRPr lang="en-US" sz="1400" b="1" i="1" dirty="0" smtClean="0">
                        <a:effectLst/>
                      </a:endParaRPr>
                    </a:p>
                  </a:txBody>
                  <a:tcPr marL="162560" marR="162560" marT="25718" marB="25718"/>
                </a:tc>
              </a:tr>
              <a:tr h="1011556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effectLst/>
                        </a:rPr>
                        <a:t>Bantuan</a:t>
                      </a:r>
                      <a:r>
                        <a:rPr lang="en-US" sz="1600" b="1" dirty="0" smtClean="0">
                          <a:effectLst/>
                        </a:rPr>
                        <a:t> &amp;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Sumber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rujukan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bagi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pelaksanaan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tempoh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pemerhatian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endParaRPr lang="ms-MY" sz="16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baseline="0" dirty="0" smtClean="0">
                          <a:effectLst/>
                        </a:rPr>
                        <a:t>“Help Desk”  </a:t>
                      </a:r>
                      <a:r>
                        <a:rPr lang="en-US" sz="1400" b="1" baseline="0" dirty="0" err="1" smtClean="0">
                          <a:effectLst/>
                        </a:rPr>
                        <a:t>sebagai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sumber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rujukan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dan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bantuan</a:t>
                      </a:r>
                      <a:r>
                        <a:rPr lang="en-US" sz="1400" b="1" baseline="0" dirty="0" smtClean="0">
                          <a:effectLst/>
                        </a:rPr>
                        <a:t>  </a:t>
                      </a:r>
                      <a:r>
                        <a:rPr lang="en-US" sz="1400" b="1" baseline="0" dirty="0" err="1" smtClean="0">
                          <a:effectLst/>
                        </a:rPr>
                        <a:t>bagi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melancarkan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pelaksanaan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tempoh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pemerhatian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en-US" sz="1400" b="1" baseline="0" dirty="0" smtClean="0">
                        <a:effectLst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baseline="0" dirty="0" err="1" smtClean="0">
                          <a:effectLst/>
                        </a:rPr>
                        <a:t>Penerbitan</a:t>
                      </a:r>
                      <a:r>
                        <a:rPr lang="en-US" sz="1400" b="1" baseline="0" dirty="0" smtClean="0">
                          <a:effectLst/>
                        </a:rPr>
                        <a:t> FAQ </a:t>
                      </a:r>
                      <a:r>
                        <a:rPr lang="en-US" sz="1400" b="1" baseline="0" dirty="0" err="1" smtClean="0">
                          <a:effectLst/>
                        </a:rPr>
                        <a:t>berkaitan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pelaksanaan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tempoh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pemerhatian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ms-MY" sz="14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</a:tr>
              <a:tr h="1371601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effectLst/>
                        </a:rPr>
                        <a:t>Kompetensi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n-US" sz="1600" b="1" baseline="0" dirty="0" err="1" smtClean="0">
                          <a:effectLst/>
                        </a:rPr>
                        <a:t>PPSi</a:t>
                      </a:r>
                      <a:endParaRPr lang="ms-MY" sz="16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dirty="0" smtClean="0">
                          <a:effectLst/>
                        </a:rPr>
                        <a:t>BPPs </a:t>
                      </a:r>
                      <a:r>
                        <a:rPr lang="en-US" sz="1400" b="1" dirty="0" err="1" smtClean="0">
                          <a:effectLst/>
                        </a:rPr>
                        <a:t>telah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melatih</a:t>
                      </a:r>
                      <a:r>
                        <a:rPr lang="en-US" sz="1400" b="1" dirty="0" smtClean="0">
                          <a:effectLst/>
                        </a:rPr>
                        <a:t> “Master Trainers, Trainers &amp; </a:t>
                      </a:r>
                      <a:r>
                        <a:rPr lang="en-US" sz="1400" b="1" dirty="0" err="1" smtClean="0">
                          <a:effectLst/>
                        </a:rPr>
                        <a:t>Fasilitator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melalui</a:t>
                      </a:r>
                      <a:r>
                        <a:rPr lang="en-US" sz="1400" b="1" dirty="0" smtClean="0">
                          <a:effectLst/>
                        </a:rPr>
                        <a:t> program TOT (Training of Trainers)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sepanjang</a:t>
                      </a:r>
                      <a:r>
                        <a:rPr lang="en-US" sz="1400" b="1" baseline="0" dirty="0" smtClean="0">
                          <a:effectLst/>
                        </a:rPr>
                        <a:t> 2015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en-US" sz="1400" b="1" baseline="0" dirty="0" smtClean="0">
                        <a:effectLst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baseline="0" dirty="0" smtClean="0">
                          <a:effectLst/>
                        </a:rPr>
                        <a:t>CDR </a:t>
                      </a:r>
                      <a:r>
                        <a:rPr lang="en-US" sz="1400" b="1" baseline="0" dirty="0" err="1" smtClean="0">
                          <a:effectLst/>
                        </a:rPr>
                        <a:t>berfokus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kepada</a:t>
                      </a:r>
                      <a:r>
                        <a:rPr lang="en-US" sz="1400" b="1" baseline="0" dirty="0" smtClean="0">
                          <a:effectLst/>
                        </a:rPr>
                        <a:t>  </a:t>
                      </a:r>
                      <a:r>
                        <a:rPr lang="en-US" sz="1400" b="1" baseline="0" dirty="0" err="1" smtClean="0">
                          <a:effectLst/>
                        </a:rPr>
                        <a:t>Intervensi</a:t>
                      </a:r>
                      <a:r>
                        <a:rPr lang="en-US" sz="1400" b="1" baseline="0" dirty="0" smtClean="0">
                          <a:effectLst/>
                        </a:rPr>
                        <a:t> DAN </a:t>
                      </a:r>
                      <a:r>
                        <a:rPr lang="en-US" sz="1400" b="1" baseline="0" dirty="0" err="1" smtClean="0">
                          <a:effectLst/>
                        </a:rPr>
                        <a:t>Pelan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Rawatan</a:t>
                      </a:r>
                      <a:endParaRPr lang="en-US" sz="1400" b="1" baseline="0" dirty="0" smtClean="0">
                        <a:effectLst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baseline="0" dirty="0" err="1" smtClean="0">
                          <a:effectLst/>
                        </a:rPr>
                        <a:t>Intervensi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Kewangan</a:t>
                      </a:r>
                      <a:r>
                        <a:rPr lang="en-US" sz="1400" b="1" baseline="0" dirty="0" smtClean="0">
                          <a:effectLst/>
                        </a:rPr>
                        <a:t> : AKPK &amp; Bank Negara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baseline="0" dirty="0" err="1" smtClean="0">
                          <a:effectLst/>
                        </a:rPr>
                        <a:t>Intervensi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Kesihatan</a:t>
                      </a:r>
                      <a:r>
                        <a:rPr lang="en-US" sz="1400" b="1" baseline="0" dirty="0" smtClean="0">
                          <a:effectLst/>
                        </a:rPr>
                        <a:t> : KKM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ms-MY" sz="14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</a:tr>
              <a:tr h="1011556">
                <a:tc>
                  <a:txBody>
                    <a:bodyPr/>
                    <a:lstStyle/>
                    <a:p>
                      <a:r>
                        <a:rPr lang="ms-MY" sz="1600" b="1" dirty="0" smtClean="0">
                          <a:effectLst/>
                        </a:rPr>
                        <a:t>Pihak</a:t>
                      </a:r>
                      <a:r>
                        <a:rPr lang="ms-MY" sz="1600" b="1" baseline="0" dirty="0" smtClean="0">
                          <a:effectLst/>
                        </a:rPr>
                        <a:t> berkepentingan </a:t>
                      </a:r>
                      <a:endParaRPr lang="ms-MY" sz="16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  <a:tc>
                  <a:txBody>
                    <a:bodyPr/>
                    <a:lstStyle/>
                    <a:p>
                      <a:pPr marL="285750" marR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sz="1400" b="1" dirty="0" err="1" smtClean="0">
                          <a:effectLst/>
                        </a:rPr>
                        <a:t>Penglibatan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pihak</a:t>
                      </a:r>
                      <a:r>
                        <a:rPr lang="en-US" sz="1400" b="1" dirty="0" smtClean="0">
                          <a:effectLst/>
                        </a:rPr>
                        <a:t>- </a:t>
                      </a:r>
                      <a:r>
                        <a:rPr lang="en-US" sz="1400" b="1" dirty="0" err="1" smtClean="0">
                          <a:effectLst/>
                        </a:rPr>
                        <a:t>pihak</a:t>
                      </a:r>
                      <a:r>
                        <a:rPr lang="en-US" sz="1400" b="1" dirty="0" smtClean="0">
                          <a:effectLst/>
                        </a:rPr>
                        <a:t> yang </a:t>
                      </a:r>
                      <a:r>
                        <a:rPr lang="en-US" sz="1400" b="1" dirty="0" err="1" smtClean="0">
                          <a:effectLst/>
                        </a:rPr>
                        <a:t>berkaitan</a:t>
                      </a:r>
                      <a:r>
                        <a:rPr lang="en-US" sz="1400" b="1" dirty="0" smtClean="0">
                          <a:effectLst/>
                        </a:rPr>
                        <a:t>;</a:t>
                      </a:r>
                    </a:p>
                    <a:p>
                      <a:pPr marL="285750" marR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sz="1400" b="1" baseline="0" dirty="0" err="1" smtClean="0">
                          <a:effectLst/>
                        </a:rPr>
                        <a:t>Ketua</a:t>
                      </a:r>
                      <a:r>
                        <a:rPr lang="en-US" sz="1400" b="1" baseline="0" dirty="0" smtClean="0">
                          <a:effectLst/>
                        </a:rPr>
                        <a:t> – </a:t>
                      </a:r>
                      <a:r>
                        <a:rPr lang="en-US" sz="1400" b="1" baseline="0" dirty="0" err="1" smtClean="0">
                          <a:effectLst/>
                        </a:rPr>
                        <a:t>Ketua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Jabatan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</a:p>
                    <a:p>
                      <a:pPr marL="285750" marR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lang="en-US" sz="1400" b="1" dirty="0" err="1" smtClean="0">
                          <a:effectLst/>
                        </a:rPr>
                        <a:t>Pegawai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Sumber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Manusia</a:t>
                      </a:r>
                      <a:endParaRPr lang="en-US" sz="1400" b="1" dirty="0" smtClean="0">
                        <a:effectLst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dirty="0" smtClean="0">
                          <a:effectLst/>
                        </a:rPr>
                        <a:t>Panel </a:t>
                      </a:r>
                      <a:r>
                        <a:rPr lang="en-US" sz="1400" b="1" dirty="0" err="1" smtClean="0">
                          <a:effectLst/>
                        </a:rPr>
                        <a:t>Penilai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Prestasi</a:t>
                      </a:r>
                      <a:r>
                        <a:rPr lang="en-US" sz="1400" b="1" baseline="0" dirty="0" smtClean="0">
                          <a:effectLst/>
                        </a:rPr>
                        <a:t>  </a:t>
                      </a:r>
                      <a:r>
                        <a:rPr lang="en-US" sz="1400" b="1" baseline="0" dirty="0" err="1" smtClean="0">
                          <a:effectLst/>
                        </a:rPr>
                        <a:t>Khas</a:t>
                      </a:r>
                      <a:r>
                        <a:rPr lang="en-US" sz="1400" b="1" baseline="0" dirty="0" smtClean="0">
                          <a:effectLst/>
                        </a:rPr>
                        <a:t>  (PPPK)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baseline="0" dirty="0" smtClean="0">
                          <a:effectLst/>
                        </a:rPr>
                        <a:t>Panel </a:t>
                      </a:r>
                      <a:r>
                        <a:rPr lang="en-US" sz="1400" b="1" baseline="0" dirty="0" err="1" smtClean="0">
                          <a:effectLst/>
                        </a:rPr>
                        <a:t>Intervensi</a:t>
                      </a:r>
                      <a:r>
                        <a:rPr lang="en-US" sz="1400" b="1" baseline="0" dirty="0" smtClean="0">
                          <a:effectLst/>
                        </a:rPr>
                        <a:t> </a:t>
                      </a:r>
                      <a:r>
                        <a:rPr lang="en-US" sz="1400" b="1" baseline="0" dirty="0" err="1" smtClean="0">
                          <a:effectLst/>
                        </a:rPr>
                        <a:t>Psikologi</a:t>
                      </a:r>
                      <a:r>
                        <a:rPr lang="en-US" sz="1400" b="1" baseline="0" dirty="0" smtClean="0">
                          <a:effectLst/>
                        </a:rPr>
                        <a:t> (PIPs)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sz="1400" b="1" baseline="0" dirty="0" smtClean="0">
                          <a:effectLst/>
                        </a:rPr>
                        <a:t>AKRAB Care 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endParaRPr lang="ms-MY" sz="1400" b="1" dirty="0" smtClean="0">
                        <a:effectLst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ms-MY" sz="1400" b="1" i="1" dirty="0">
                        <a:effectLst/>
                      </a:endParaRPr>
                    </a:p>
                  </a:txBody>
                  <a:tcPr marL="162560" marR="162560" marT="25718" marB="25718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36" y="6352229"/>
            <a:ext cx="12138866" cy="63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93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6" y="6219882"/>
            <a:ext cx="12138866" cy="6371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5842" y="161572"/>
            <a:ext cx="9663347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Community Of Practice (COP)</a:t>
            </a:r>
            <a:endParaRPr lang="ms-MY" sz="40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4118" y="939168"/>
            <a:ext cx="6967708" cy="10464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ms-MY" b="1" dirty="0" smtClean="0"/>
              <a:t>Penglibatan Profesional Menolong Community of Practice (COP) bertujuan </a:t>
            </a:r>
            <a:r>
              <a:rPr lang="ms-MY" sz="2600" b="1" dirty="0" smtClean="0">
                <a:solidFill>
                  <a:srgbClr val="C00000"/>
                </a:solidFill>
              </a:rPr>
              <a:t>membantu melaksanakan intervensi</a:t>
            </a:r>
            <a:r>
              <a:rPr lang="ms-MY" sz="2400" b="1" dirty="0" smtClean="0"/>
              <a:t> </a:t>
            </a:r>
            <a:r>
              <a:rPr lang="ms-MY" b="1" dirty="0" smtClean="0"/>
              <a:t>dalam tempoh pemerhatian pelaksanaan dasar pemisah. </a:t>
            </a:r>
            <a:endParaRPr lang="ms-MY" b="1" dirty="0"/>
          </a:p>
        </p:txBody>
      </p:sp>
      <p:sp>
        <p:nvSpPr>
          <p:cNvPr id="6" name="Rectangle 5"/>
          <p:cNvSpPr/>
          <p:nvPr/>
        </p:nvSpPr>
        <p:spPr>
          <a:xfrm>
            <a:off x="491298" y="2042736"/>
            <a:ext cx="6930528" cy="11945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ms-MY" b="1" dirty="0" smtClean="0"/>
              <a:t>COP berperanan </a:t>
            </a:r>
            <a:r>
              <a:rPr lang="ms-MY" sz="2600" b="1" dirty="0" smtClean="0"/>
              <a:t>dalam keadaan ketiadaan Pegawai Psikologi </a:t>
            </a:r>
            <a:r>
              <a:rPr lang="ms-MY" b="1" dirty="0" smtClean="0"/>
              <a:t>di sesebuah organisasi bagi menjalankan fasa intervensi kepada pegawai yang telah dikenalpasti.</a:t>
            </a:r>
            <a:endParaRPr lang="ms-MY" b="1" dirty="0"/>
          </a:p>
        </p:txBody>
      </p:sp>
      <p:sp>
        <p:nvSpPr>
          <p:cNvPr id="8" name="Rectangle 7"/>
          <p:cNvSpPr/>
          <p:nvPr/>
        </p:nvSpPr>
        <p:spPr>
          <a:xfrm>
            <a:off x="491298" y="3318316"/>
            <a:ext cx="6930528" cy="34317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ms-MY" b="1" dirty="0" smtClean="0"/>
              <a:t>Kelayakan atau </a:t>
            </a:r>
            <a:r>
              <a:rPr lang="ms-MY" sz="2600" b="1" dirty="0" smtClean="0"/>
              <a:t>pengiktirafan badan profesional; </a:t>
            </a:r>
          </a:p>
          <a:p>
            <a:endParaRPr lang="ms-MY" sz="11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s-MY" sz="2600" b="1" dirty="0" smtClean="0">
                <a:solidFill>
                  <a:srgbClr val="C00000"/>
                </a:solidFill>
              </a:rPr>
              <a:t>Kaunselor Berdaftar </a:t>
            </a:r>
            <a:r>
              <a:rPr lang="ms-MY" b="1" dirty="0" smtClean="0"/>
              <a:t>dibawah Akta Kaunselor 1998 (Akta 580); </a:t>
            </a:r>
          </a:p>
          <a:p>
            <a:endParaRPr lang="ms-MY" sz="1000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s-MY" sz="2600" b="1" dirty="0" smtClean="0">
                <a:solidFill>
                  <a:srgbClr val="C00000"/>
                </a:solidFill>
              </a:rPr>
              <a:t>Memenuhi syarat latihan dan berdaftar sebagai Profesional Menolong COP </a:t>
            </a:r>
            <a:r>
              <a:rPr lang="ms-MY" b="1" dirty="0" smtClean="0"/>
              <a:t>Dasar Pemisah oleh BPPs, JPA </a:t>
            </a:r>
          </a:p>
          <a:p>
            <a:endParaRPr lang="ms-MY" sz="400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ms-MY" b="1" dirty="0" smtClean="0"/>
              <a:t>Keutamaan adalah kepada </a:t>
            </a:r>
            <a:r>
              <a:rPr lang="ms-MY" sz="2600" b="1" dirty="0" smtClean="0">
                <a:solidFill>
                  <a:srgbClr val="C00000"/>
                </a:solidFill>
              </a:rPr>
              <a:t>COP yang berhampiran dan mudah capai </a:t>
            </a:r>
            <a:r>
              <a:rPr lang="ms-MY" b="1" dirty="0" smtClean="0"/>
              <a:t>dengan pegawai yang terlibat.</a:t>
            </a:r>
            <a:endParaRPr lang="ms-MY" b="1" dirty="0"/>
          </a:p>
        </p:txBody>
      </p:sp>
      <p:sp>
        <p:nvSpPr>
          <p:cNvPr id="16" name="Rectangle 15"/>
          <p:cNvSpPr/>
          <p:nvPr/>
        </p:nvSpPr>
        <p:spPr>
          <a:xfrm>
            <a:off x="7681135" y="2409413"/>
            <a:ext cx="3854524" cy="18178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ms-MY" sz="3200" b="1" dirty="0" smtClean="0">
                <a:solidFill>
                  <a:srgbClr val="C00000"/>
                </a:solidFill>
              </a:rPr>
              <a:t>11,986 : </a:t>
            </a:r>
            <a:r>
              <a:rPr lang="ms-MY" sz="2400" b="1" dirty="0" smtClean="0"/>
              <a:t>Bukan Pegawai Psikologi berkhidmat sebagai Penjawat Awam  </a:t>
            </a:r>
            <a:r>
              <a:rPr lang="ms-MY" sz="2800" b="1" dirty="0" smtClean="0"/>
              <a:t>dikenalpasti</a:t>
            </a:r>
          </a:p>
        </p:txBody>
      </p:sp>
    </p:spTree>
    <p:extLst>
      <p:ext uri="{BB962C8B-B14F-4D97-AF65-F5344CB8AC3E}">
        <p14:creationId xmlns:p14="http://schemas.microsoft.com/office/powerpoint/2010/main" val="163457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490" y="1124744"/>
            <a:ext cx="8689064" cy="4191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ms-MY" sz="3600" b="1" dirty="0" smtClean="0"/>
          </a:p>
          <a:p>
            <a:pPr marL="45720" indent="0" algn="ctr">
              <a:buNone/>
            </a:pPr>
            <a:endParaRPr lang="ms-MY" sz="3600" b="1" dirty="0"/>
          </a:p>
          <a:p>
            <a:pPr marL="45720" indent="0" algn="ctr">
              <a:buNone/>
            </a:pPr>
            <a:r>
              <a:rPr lang="ms-MY" sz="4400" b="1" dirty="0" smtClean="0"/>
              <a:t>SEKIAN, TERIMA KASIH</a:t>
            </a:r>
            <a:endParaRPr lang="ms-MY" sz="4400" b="1" dirty="0"/>
          </a:p>
        </p:txBody>
      </p:sp>
    </p:spTree>
    <p:extLst>
      <p:ext uri="{BB962C8B-B14F-4D97-AF65-F5344CB8AC3E}">
        <p14:creationId xmlns:p14="http://schemas.microsoft.com/office/powerpoint/2010/main" val="29495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0" t="10568" r="4279" b="6642"/>
          <a:stretch>
            <a:fillRect/>
          </a:stretch>
        </p:blipFill>
        <p:spPr bwMode="auto">
          <a:xfrm>
            <a:off x="2171701" y="-7938"/>
            <a:ext cx="692150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733" y="2157413"/>
            <a:ext cx="3589867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504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046" y="-5007"/>
            <a:ext cx="10731987" cy="68072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 rot="10800000" flipV="1">
            <a:off x="8040722" y="980728"/>
            <a:ext cx="1713831" cy="504056"/>
          </a:xfrm>
        </p:spPr>
        <p:txBody>
          <a:bodyPr>
            <a:normAutofit/>
          </a:bodyPr>
          <a:lstStyle/>
          <a:p>
            <a:r>
              <a:rPr lang="en-US" sz="1400" dirty="0"/>
              <a:t> </a:t>
            </a:r>
            <a:r>
              <a:rPr lang="en-US" sz="1400" dirty="0" smtClean="0"/>
              <a:t> 1. </a:t>
            </a:r>
            <a:r>
              <a:rPr lang="en-US" sz="1400" dirty="0" err="1" smtClean="0"/>
              <a:t>Fasa</a:t>
            </a:r>
            <a:r>
              <a:rPr lang="en-US" sz="1400" dirty="0" smtClean="0"/>
              <a:t> </a:t>
            </a:r>
            <a:r>
              <a:rPr lang="en-US" sz="1400" dirty="0" err="1" smtClean="0"/>
              <a:t>Saringan</a:t>
            </a:r>
            <a:endParaRPr lang="en-US" sz="1400" dirty="0"/>
          </a:p>
        </p:txBody>
      </p:sp>
      <p:sp>
        <p:nvSpPr>
          <p:cNvPr id="3" name="Right Brace 2"/>
          <p:cNvSpPr/>
          <p:nvPr/>
        </p:nvSpPr>
        <p:spPr>
          <a:xfrm>
            <a:off x="8112749" y="1196752"/>
            <a:ext cx="45731" cy="2160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endParaRPr lang="en-MY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 rot="10800000" flipV="1">
            <a:off x="8833017" y="1980740"/>
            <a:ext cx="2437548" cy="50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 smtClean="0"/>
              <a:t>  2. </a:t>
            </a:r>
            <a:r>
              <a:rPr lang="en-US" sz="1400" dirty="0" err="1" smtClean="0"/>
              <a:t>Fasa</a:t>
            </a:r>
            <a:r>
              <a:rPr lang="en-US" sz="1400" dirty="0" smtClean="0"/>
              <a:t> </a:t>
            </a:r>
            <a:r>
              <a:rPr lang="en-US" sz="1400" dirty="0" err="1" smtClean="0"/>
              <a:t>Intervensi</a:t>
            </a:r>
            <a:endParaRPr lang="en-US" sz="1400" dirty="0"/>
          </a:p>
        </p:txBody>
      </p:sp>
      <p:sp>
        <p:nvSpPr>
          <p:cNvPr id="5" name="Right Brace 4"/>
          <p:cNvSpPr/>
          <p:nvPr/>
        </p:nvSpPr>
        <p:spPr>
          <a:xfrm>
            <a:off x="8688963" y="1600200"/>
            <a:ext cx="144054" cy="14684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 rot="10800000" flipV="1">
            <a:off x="8213451" y="3141150"/>
            <a:ext cx="2132127" cy="5067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 smtClean="0"/>
              <a:t>  3. </a:t>
            </a:r>
            <a:r>
              <a:rPr lang="en-US" sz="1400" dirty="0" err="1" smtClean="0"/>
              <a:t>Fasa</a:t>
            </a:r>
            <a:r>
              <a:rPr lang="en-US" sz="1400" dirty="0" smtClean="0"/>
              <a:t> </a:t>
            </a:r>
            <a:r>
              <a:rPr lang="en-US" sz="1400" dirty="0" err="1" smtClean="0"/>
              <a:t>Pemantauan</a:t>
            </a:r>
            <a:endParaRPr lang="en-US" sz="1400" dirty="0"/>
          </a:p>
        </p:txBody>
      </p:sp>
      <p:sp>
        <p:nvSpPr>
          <p:cNvPr id="9" name="Right Brace 8"/>
          <p:cNvSpPr/>
          <p:nvPr/>
        </p:nvSpPr>
        <p:spPr>
          <a:xfrm>
            <a:off x="8112749" y="3284538"/>
            <a:ext cx="216080" cy="36048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0" name="Rectangle 9"/>
          <p:cNvSpPr/>
          <p:nvPr/>
        </p:nvSpPr>
        <p:spPr>
          <a:xfrm>
            <a:off x="535076" y="0"/>
            <a:ext cx="7505645" cy="7169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210756" y="131125"/>
            <a:ext cx="6133346" cy="52322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50" dirty="0" smtClean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PERINGKAT 2: TEMPOH PEMERHATIAN</a:t>
            </a:r>
            <a:endParaRPr lang="en-US" sz="2800" b="1" cap="none" spc="50" dirty="0">
              <a:ln w="9525" cmpd="sng">
                <a:solidFill>
                  <a:schemeClr val="bg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11719" y="1154271"/>
            <a:ext cx="2493992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1. FASA SARINGAN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8954528" y="2159252"/>
            <a:ext cx="2759559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2. FASA INTERVENSI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8416272" y="3303278"/>
            <a:ext cx="3153761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  <a:r>
              <a:rPr lang="en-US" b="1" dirty="0" smtClean="0"/>
              <a:t>. FASA PEMANTAUAN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5807893" y="2375277"/>
            <a:ext cx="2881070" cy="83725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/>
              <a:t>Program PSYNNOVA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3358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CD4D84-1903-46BE-8427-F31776CE53B3}" type="slidenum">
              <a:rPr lang="en-US" altLang="en-US" sz="1200" smtClean="0">
                <a:solidFill>
                  <a:srgbClr val="898989"/>
                </a:solidFill>
                <a:latin typeface="Arial" charset="0"/>
                <a:ea typeface="MS PGothic" pitchFamily="34" charset="-128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smtClean="0">
              <a:solidFill>
                <a:srgbClr val="89898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9087" y="260351"/>
            <a:ext cx="10924116" cy="740795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OBJEKTIF GARIS PANDUAN</a:t>
            </a:r>
            <a:endParaRPr lang="en-US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7" y="5256518"/>
            <a:ext cx="12193056" cy="160148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458" y="4994494"/>
            <a:ext cx="4615543" cy="1863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023256" y="1190072"/>
            <a:ext cx="105591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ms-MY" sz="32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ms-MY" sz="3200" dirty="0" smtClean="0"/>
              <a:t>PSM dan PPSi dapat melaksanakan </a:t>
            </a:r>
            <a:r>
              <a:rPr lang="ms-MY" sz="3200" dirty="0"/>
              <a:t>proses saringan secara </a:t>
            </a:r>
            <a:r>
              <a:rPr lang="ms-MY" sz="3200" dirty="0" smtClean="0"/>
              <a:t>komprehensif</a:t>
            </a:r>
            <a:r>
              <a:rPr lang="ms-MY" sz="3200" dirty="0"/>
              <a:t>; </a:t>
            </a:r>
            <a:endParaRPr lang="ms-MY" sz="3200" dirty="0" smtClean="0"/>
          </a:p>
          <a:p>
            <a:endParaRPr lang="ms-MY" sz="32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ms-MY" sz="3200" dirty="0" smtClean="0"/>
              <a:t> PPSi dapat melaksanakan proses intervensi </a:t>
            </a:r>
            <a:r>
              <a:rPr lang="ms-MY" sz="3200" dirty="0"/>
              <a:t>yang bersesuaian dengan keperluan isu pegawai; </a:t>
            </a:r>
            <a:r>
              <a:rPr lang="ms-MY" sz="3200" dirty="0" smtClean="0"/>
              <a:t>dan</a:t>
            </a:r>
            <a:endParaRPr lang="ms-MY" sz="3200" dirty="0"/>
          </a:p>
          <a:p>
            <a:endParaRPr lang="ms-MY" sz="32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ms-MY" sz="3200" dirty="0" smtClean="0"/>
              <a:t> PPSi, PPPK dan AKRAB CARE  dapat melaksanakan </a:t>
            </a:r>
            <a:r>
              <a:rPr lang="ms-MY" sz="3200" dirty="0"/>
              <a:t>proses pemantauan secara sistematik dan komprehensif. </a:t>
            </a:r>
          </a:p>
        </p:txBody>
      </p:sp>
    </p:spTree>
    <p:extLst>
      <p:ext uri="{BB962C8B-B14F-4D97-AF65-F5344CB8AC3E}">
        <p14:creationId xmlns:p14="http://schemas.microsoft.com/office/powerpoint/2010/main" val="4124698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0" y="73025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MY" sz="1200" dirty="0">
              <a:solidFill>
                <a:prstClr val="black"/>
              </a:solidFill>
            </a:endParaRPr>
          </a:p>
        </p:txBody>
      </p:sp>
      <p:sp>
        <p:nvSpPr>
          <p:cNvPr id="67" name="Down Arrow 22"/>
          <p:cNvSpPr>
            <a:spLocks noChangeArrowheads="1"/>
          </p:cNvSpPr>
          <p:nvPr/>
        </p:nvSpPr>
        <p:spPr bwMode="auto">
          <a:xfrm>
            <a:off x="4825728" y="2233422"/>
            <a:ext cx="278891" cy="41135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22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E49BEFA-36AF-4181-A0C8-3012D4833119}" type="slidenum">
              <a:rPr lang="en-US" altLang="en-US" sz="1200" smtClean="0">
                <a:solidFill>
                  <a:srgbClr val="898989"/>
                </a:solidFill>
                <a:latin typeface="Arial" charset="0"/>
                <a:ea typeface="MS PGothic" pitchFamily="34" charset="-128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smtClean="0">
              <a:solidFill>
                <a:srgbClr val="89898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852" y="73025"/>
            <a:ext cx="8013700" cy="5572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FASA 2 : TEMPOH PEMERHATIAN</a:t>
            </a:r>
          </a:p>
        </p:txBody>
      </p:sp>
      <p:sp>
        <p:nvSpPr>
          <p:cNvPr id="125" name="Rectangle 124"/>
          <p:cNvSpPr>
            <a:spLocks noChangeArrowheads="1"/>
          </p:cNvSpPr>
          <p:nvPr/>
        </p:nvSpPr>
        <p:spPr bwMode="auto">
          <a:xfrm>
            <a:off x="-330198" y="1847850"/>
            <a:ext cx="1784350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Masalah kesihatan</a:t>
            </a:r>
          </a:p>
        </p:txBody>
      </p:sp>
      <p:sp>
        <p:nvSpPr>
          <p:cNvPr id="126" name="Rectangle 64"/>
          <p:cNvSpPr>
            <a:spLocks noChangeArrowheads="1"/>
          </p:cNvSpPr>
          <p:nvPr/>
        </p:nvSpPr>
        <p:spPr bwMode="auto">
          <a:xfrm>
            <a:off x="-169332" y="2520950"/>
            <a:ext cx="1559984" cy="30777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Rujuk hospital</a:t>
            </a:r>
          </a:p>
        </p:txBody>
      </p:sp>
      <p:sp>
        <p:nvSpPr>
          <p:cNvPr id="127" name="Rectangle 64"/>
          <p:cNvSpPr>
            <a:spLocks noChangeArrowheads="1"/>
          </p:cNvSpPr>
          <p:nvPr/>
        </p:nvSpPr>
        <p:spPr bwMode="auto">
          <a:xfrm>
            <a:off x="105859" y="3789364"/>
            <a:ext cx="1234344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Lembaga </a:t>
            </a:r>
          </a:p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Perubatan</a:t>
            </a:r>
          </a:p>
        </p:txBody>
      </p:sp>
      <p:sp>
        <p:nvSpPr>
          <p:cNvPr id="128" name="Rectangle 64"/>
          <p:cNvSpPr>
            <a:spLocks noChangeArrowheads="1"/>
          </p:cNvSpPr>
          <p:nvPr/>
        </p:nvSpPr>
        <p:spPr bwMode="auto">
          <a:xfrm>
            <a:off x="819152" y="5767389"/>
            <a:ext cx="1797049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srgbClr val="0000FF"/>
                </a:solidFill>
                <a:latin typeface="Arial" panose="020B0604020202020204" pitchFamily="34" charset="0"/>
              </a:rPr>
              <a:t>Bersara Atas Sebab Kesihatan</a:t>
            </a:r>
          </a:p>
        </p:txBody>
      </p:sp>
      <p:sp>
        <p:nvSpPr>
          <p:cNvPr id="129" name="TextBox 97"/>
          <p:cNvSpPr txBox="1">
            <a:spLocks noChangeArrowheads="1"/>
          </p:cNvSpPr>
          <p:nvPr/>
        </p:nvSpPr>
        <p:spPr bwMode="auto">
          <a:xfrm>
            <a:off x="-10582" y="4929189"/>
            <a:ext cx="1885950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b="1" kern="0" dirty="0" err="1" smtClean="0">
                <a:solidFill>
                  <a:srgbClr val="C00000"/>
                </a:solidFill>
              </a:rPr>
              <a:t>Tidak</a:t>
            </a:r>
            <a:r>
              <a:rPr lang="en-US" altLang="en-US" sz="1200" b="1" kern="0" dirty="0" smtClean="0">
                <a:solidFill>
                  <a:srgbClr val="C00000"/>
                </a:solidFill>
              </a:rPr>
              <a:t> </a:t>
            </a:r>
            <a:r>
              <a:rPr lang="en-US" altLang="en-US" sz="1200" b="1" kern="0" dirty="0" err="1" smtClean="0">
                <a:solidFill>
                  <a:srgbClr val="C00000"/>
                </a:solidFill>
              </a:rPr>
              <a:t>Sihat</a:t>
            </a:r>
            <a:endParaRPr lang="en-US" altLang="en-US" sz="1200" b="1" kern="0" dirty="0">
              <a:solidFill>
                <a:srgbClr val="C00000"/>
              </a:solidFill>
            </a:endParaRPr>
          </a:p>
        </p:txBody>
      </p:sp>
      <p:sp>
        <p:nvSpPr>
          <p:cNvPr id="141" name="Rectangle 64"/>
          <p:cNvSpPr>
            <a:spLocks noChangeArrowheads="1"/>
          </p:cNvSpPr>
          <p:nvPr/>
        </p:nvSpPr>
        <p:spPr bwMode="auto">
          <a:xfrm>
            <a:off x="5532967" y="1590676"/>
            <a:ext cx="3405717" cy="73866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61938" indent="-171450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Sikap/Komitmen</a:t>
            </a:r>
          </a:p>
          <a:p>
            <a:pPr marL="261938" indent="-171450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Pembangunan Kendiri</a:t>
            </a:r>
          </a:p>
          <a:p>
            <a:pPr marL="261938" indent="-171450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Kewangan</a:t>
            </a:r>
          </a:p>
        </p:txBody>
      </p:sp>
      <p:sp>
        <p:nvSpPr>
          <p:cNvPr id="130" name="Rectangle 64"/>
          <p:cNvSpPr>
            <a:spLocks noChangeArrowheads="1"/>
          </p:cNvSpPr>
          <p:nvPr/>
        </p:nvSpPr>
        <p:spPr bwMode="auto">
          <a:xfrm>
            <a:off x="7533217" y="5062539"/>
            <a:ext cx="1263651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904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srgbClr val="0000FF"/>
                </a:solidFill>
                <a:latin typeface="Arial" panose="020B0604020202020204" pitchFamily="34" charset="0"/>
              </a:rPr>
              <a:t>Pegawai kekal</a:t>
            </a:r>
          </a:p>
        </p:txBody>
      </p:sp>
      <p:sp>
        <p:nvSpPr>
          <p:cNvPr id="131" name="Down Arrow 22"/>
          <p:cNvSpPr>
            <a:spLocks noChangeArrowheads="1"/>
          </p:cNvSpPr>
          <p:nvPr/>
        </p:nvSpPr>
        <p:spPr bwMode="auto">
          <a:xfrm>
            <a:off x="4844487" y="4198208"/>
            <a:ext cx="241668" cy="29418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2" name="Down Arrow 22"/>
          <p:cNvSpPr>
            <a:spLocks noChangeArrowheads="1"/>
          </p:cNvSpPr>
          <p:nvPr/>
        </p:nvSpPr>
        <p:spPr bwMode="auto">
          <a:xfrm>
            <a:off x="4827580" y="4797034"/>
            <a:ext cx="241668" cy="29418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3" name="Down Arrow 22"/>
          <p:cNvSpPr>
            <a:spLocks noChangeArrowheads="1"/>
          </p:cNvSpPr>
          <p:nvPr/>
        </p:nvSpPr>
        <p:spPr bwMode="auto">
          <a:xfrm>
            <a:off x="1871069" y="4941169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4" name="Down Arrow 22"/>
          <p:cNvSpPr>
            <a:spLocks noChangeArrowheads="1"/>
          </p:cNvSpPr>
          <p:nvPr/>
        </p:nvSpPr>
        <p:spPr bwMode="auto">
          <a:xfrm>
            <a:off x="4827582" y="3000425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7" name="Rectangle 64"/>
          <p:cNvSpPr>
            <a:spLocks noChangeArrowheads="1"/>
          </p:cNvSpPr>
          <p:nvPr/>
        </p:nvSpPr>
        <p:spPr bwMode="auto">
          <a:xfrm>
            <a:off x="4068236" y="1238251"/>
            <a:ext cx="4229100" cy="30777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Saringan oleh Pegawai Psikologi</a:t>
            </a:r>
          </a:p>
        </p:txBody>
      </p:sp>
      <p:sp>
        <p:nvSpPr>
          <p:cNvPr id="138" name="Rectangle 137">
            <a:hlinkClick r:id="rId3" action="ppaction://hlinksldjump"/>
          </p:cNvPr>
          <p:cNvSpPr/>
          <p:nvPr/>
        </p:nvSpPr>
        <p:spPr bwMode="auto">
          <a:xfrm>
            <a:off x="4389967" y="2665413"/>
            <a:ext cx="1126068" cy="311150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9" name="Down Arrow 22"/>
          <p:cNvSpPr>
            <a:spLocks noChangeArrowheads="1"/>
          </p:cNvSpPr>
          <p:nvPr/>
        </p:nvSpPr>
        <p:spPr bwMode="auto">
          <a:xfrm>
            <a:off x="1871705" y="2932523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0" name="Rectangle 139">
            <a:hlinkClick r:id="rId3" action="ppaction://hlinksldjump"/>
          </p:cNvPr>
          <p:cNvSpPr/>
          <p:nvPr/>
        </p:nvSpPr>
        <p:spPr bwMode="auto">
          <a:xfrm>
            <a:off x="4389967" y="1946275"/>
            <a:ext cx="1126068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2" name="Rectangle 64"/>
          <p:cNvSpPr>
            <a:spLocks noChangeArrowheads="1"/>
          </p:cNvSpPr>
          <p:nvPr/>
        </p:nvSpPr>
        <p:spPr bwMode="auto">
          <a:xfrm>
            <a:off x="5611283" y="3292475"/>
            <a:ext cx="3310468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Pemantauan Pegawai Psikologi / PPPK</a:t>
            </a:r>
          </a:p>
        </p:txBody>
      </p:sp>
      <p:cxnSp>
        <p:nvCxnSpPr>
          <p:cNvPr id="9252" name="Straight Connector 142"/>
          <p:cNvCxnSpPr>
            <a:cxnSpLocks noChangeShapeType="1"/>
          </p:cNvCxnSpPr>
          <p:nvPr/>
        </p:nvCxnSpPr>
        <p:spPr bwMode="auto">
          <a:xfrm flipV="1">
            <a:off x="3511550" y="2738438"/>
            <a:ext cx="0" cy="665162"/>
          </a:xfrm>
          <a:prstGeom prst="line">
            <a:avLst/>
          </a:prstGeom>
          <a:noFill/>
          <a:ln w="25400" algn="ctr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53" name="Straight Arrow Connector 143"/>
          <p:cNvCxnSpPr>
            <a:cxnSpLocks noChangeShapeType="1"/>
            <a:stCxn id="148" idx="3"/>
          </p:cNvCxnSpPr>
          <p:nvPr/>
        </p:nvCxnSpPr>
        <p:spPr bwMode="auto">
          <a:xfrm>
            <a:off x="2523067" y="3403600"/>
            <a:ext cx="967317" cy="7938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6" name="Oval 145"/>
          <p:cNvSpPr/>
          <p:nvPr/>
        </p:nvSpPr>
        <p:spPr bwMode="auto">
          <a:xfrm>
            <a:off x="1579034" y="5259388"/>
            <a:ext cx="874185" cy="43180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7" name="Down Arrow 22"/>
          <p:cNvSpPr>
            <a:spLocks noChangeArrowheads="1"/>
          </p:cNvSpPr>
          <p:nvPr/>
        </p:nvSpPr>
        <p:spPr bwMode="auto">
          <a:xfrm>
            <a:off x="1871531" y="3595062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8" name="Diamond 147"/>
          <p:cNvSpPr/>
          <p:nvPr/>
        </p:nvSpPr>
        <p:spPr bwMode="auto">
          <a:xfrm>
            <a:off x="1445685" y="3225800"/>
            <a:ext cx="1077383" cy="355600"/>
          </a:xfrm>
          <a:prstGeom prst="diamond">
            <a:avLst/>
          </a:prstGeom>
          <a:solidFill>
            <a:schemeClr val="accent4">
              <a:lumMod val="60000"/>
              <a:lumOff val="40000"/>
            </a:schemeClr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9" name="Rectangle 148">
            <a:hlinkClick r:id="rId3" action="ppaction://hlinksldjump"/>
          </p:cNvPr>
          <p:cNvSpPr/>
          <p:nvPr/>
        </p:nvSpPr>
        <p:spPr bwMode="auto">
          <a:xfrm>
            <a:off x="1466852" y="1946275"/>
            <a:ext cx="1077383" cy="31273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50" name="Down Arrow 22"/>
          <p:cNvSpPr>
            <a:spLocks noChangeArrowheads="1"/>
          </p:cNvSpPr>
          <p:nvPr/>
        </p:nvSpPr>
        <p:spPr bwMode="auto">
          <a:xfrm>
            <a:off x="1844784" y="2276843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51" name="Rectangle 150">
            <a:hlinkClick r:id="rId3" action="ppaction://hlinksldjump"/>
          </p:cNvPr>
          <p:cNvSpPr/>
          <p:nvPr/>
        </p:nvSpPr>
        <p:spPr bwMode="auto">
          <a:xfrm>
            <a:off x="1466852" y="3887789"/>
            <a:ext cx="1077383" cy="3127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52" name="Diamond 151"/>
          <p:cNvSpPr/>
          <p:nvPr/>
        </p:nvSpPr>
        <p:spPr bwMode="auto">
          <a:xfrm>
            <a:off x="1426634" y="4568826"/>
            <a:ext cx="1077385" cy="354013"/>
          </a:xfrm>
          <a:prstGeom prst="diamond">
            <a:avLst/>
          </a:prstGeom>
          <a:solidFill>
            <a:schemeClr val="accent4">
              <a:lumMod val="60000"/>
              <a:lumOff val="40000"/>
            </a:schemeClr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53" name="Rectangle 152">
            <a:hlinkClick r:id="rId3" action="ppaction://hlinksldjump"/>
          </p:cNvPr>
          <p:cNvSpPr/>
          <p:nvPr/>
        </p:nvSpPr>
        <p:spPr bwMode="auto">
          <a:xfrm>
            <a:off x="1466852" y="2595564"/>
            <a:ext cx="1077383" cy="3127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cxnSp>
        <p:nvCxnSpPr>
          <p:cNvPr id="9266" name="Straight Arrow Connector 153"/>
          <p:cNvCxnSpPr>
            <a:cxnSpLocks noChangeShapeType="1"/>
            <a:stCxn id="152" idx="3"/>
          </p:cNvCxnSpPr>
          <p:nvPr/>
        </p:nvCxnSpPr>
        <p:spPr bwMode="auto">
          <a:xfrm flipV="1">
            <a:off x="2504018" y="4737101"/>
            <a:ext cx="1240366" cy="9525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67" name="Straight Connector 154"/>
          <p:cNvCxnSpPr>
            <a:cxnSpLocks noChangeShapeType="1"/>
          </p:cNvCxnSpPr>
          <p:nvPr/>
        </p:nvCxnSpPr>
        <p:spPr bwMode="auto">
          <a:xfrm flipV="1">
            <a:off x="3714750" y="3473450"/>
            <a:ext cx="0" cy="1263650"/>
          </a:xfrm>
          <a:prstGeom prst="line">
            <a:avLst/>
          </a:prstGeom>
          <a:noFill/>
          <a:ln w="25400" algn="ctr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6" name="Rectangle 64"/>
          <p:cNvSpPr>
            <a:spLocks noChangeArrowheads="1"/>
          </p:cNvSpPr>
          <p:nvPr/>
        </p:nvSpPr>
        <p:spPr bwMode="auto">
          <a:xfrm>
            <a:off x="5575300" y="3860801"/>
            <a:ext cx="2245785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Penilaian Khas oleh PPPK</a:t>
            </a:r>
          </a:p>
        </p:txBody>
      </p:sp>
      <p:sp>
        <p:nvSpPr>
          <p:cNvPr id="158" name="Down Arrow 22"/>
          <p:cNvSpPr>
            <a:spLocks noChangeArrowheads="1"/>
          </p:cNvSpPr>
          <p:nvPr/>
        </p:nvSpPr>
        <p:spPr bwMode="auto">
          <a:xfrm>
            <a:off x="1850521" y="4237131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59" name="TextBox 97"/>
          <p:cNvSpPr txBox="1">
            <a:spLocks noChangeArrowheads="1"/>
          </p:cNvSpPr>
          <p:nvPr/>
        </p:nvSpPr>
        <p:spPr bwMode="auto">
          <a:xfrm>
            <a:off x="340784" y="3357564"/>
            <a:ext cx="1570567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b="1" kern="0" dirty="0" err="1" smtClean="0">
                <a:solidFill>
                  <a:srgbClr val="C00000"/>
                </a:solidFill>
              </a:rPr>
              <a:t>Penuhi</a:t>
            </a:r>
            <a:r>
              <a:rPr lang="en-US" altLang="en-US" sz="1200" b="1" kern="0" dirty="0" smtClean="0">
                <a:solidFill>
                  <a:srgbClr val="C00000"/>
                </a:solidFill>
              </a:rPr>
              <a:t> </a:t>
            </a:r>
            <a:r>
              <a:rPr lang="en-US" altLang="en-US" sz="1200" b="1" kern="0" dirty="0" err="1" smtClean="0">
                <a:solidFill>
                  <a:srgbClr val="C00000"/>
                </a:solidFill>
              </a:rPr>
              <a:t>syarat</a:t>
            </a:r>
            <a:r>
              <a:rPr lang="en-US" altLang="en-US" sz="1200" b="1" kern="0" dirty="0" smtClean="0">
                <a:solidFill>
                  <a:srgbClr val="C00000"/>
                </a:solidFill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b="1" kern="0" dirty="0" smtClean="0">
                <a:solidFill>
                  <a:srgbClr val="C00000"/>
                </a:solidFill>
              </a:rPr>
              <a:t>Bab F</a:t>
            </a:r>
            <a:endParaRPr lang="en-US" altLang="en-US" sz="1200" b="1" kern="0" dirty="0">
              <a:solidFill>
                <a:srgbClr val="C00000"/>
              </a:solidFill>
            </a:endParaRPr>
          </a:p>
        </p:txBody>
      </p:sp>
      <p:sp>
        <p:nvSpPr>
          <p:cNvPr id="160" name="TextBox 97"/>
          <p:cNvSpPr txBox="1">
            <a:spLocks noChangeArrowheads="1"/>
          </p:cNvSpPr>
          <p:nvPr/>
        </p:nvSpPr>
        <p:spPr bwMode="auto">
          <a:xfrm>
            <a:off x="2063751" y="2882900"/>
            <a:ext cx="1583268" cy="46743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b="1" kern="0" dirty="0" err="1" smtClean="0">
                <a:solidFill>
                  <a:srgbClr val="C00000"/>
                </a:solidFill>
              </a:rPr>
              <a:t>Tidak</a:t>
            </a:r>
            <a:r>
              <a:rPr lang="en-US" altLang="en-US" sz="1200" b="1" kern="0" dirty="0" smtClean="0">
                <a:solidFill>
                  <a:srgbClr val="C00000"/>
                </a:solidFill>
              </a:rPr>
              <a:t> </a:t>
            </a:r>
            <a:r>
              <a:rPr lang="en-US" altLang="en-US" sz="1200" b="1" kern="0" dirty="0" err="1" smtClean="0">
                <a:solidFill>
                  <a:srgbClr val="C00000"/>
                </a:solidFill>
              </a:rPr>
              <a:t>Penuhi</a:t>
            </a:r>
            <a:r>
              <a:rPr lang="en-US" altLang="en-US" sz="1200" b="1" kern="0" dirty="0" smtClean="0">
                <a:solidFill>
                  <a:srgbClr val="C00000"/>
                </a:solidFill>
              </a:rPr>
              <a:t> </a:t>
            </a:r>
            <a:r>
              <a:rPr lang="en-US" altLang="en-US" sz="1200" b="1" kern="0" dirty="0" err="1" smtClean="0">
                <a:solidFill>
                  <a:srgbClr val="C00000"/>
                </a:solidFill>
              </a:rPr>
              <a:t>syarat</a:t>
            </a:r>
            <a:r>
              <a:rPr lang="en-US" altLang="en-US" sz="1200" b="1" kern="0" dirty="0" smtClean="0">
                <a:solidFill>
                  <a:srgbClr val="C00000"/>
                </a:solidFill>
              </a:rPr>
              <a:t> Bab F</a:t>
            </a:r>
            <a:endParaRPr lang="en-US" altLang="en-US" sz="1200" b="1" kern="0" dirty="0">
              <a:solidFill>
                <a:srgbClr val="C00000"/>
              </a:solidFill>
            </a:endParaRPr>
          </a:p>
        </p:txBody>
      </p:sp>
      <p:sp>
        <p:nvSpPr>
          <p:cNvPr id="162" name="Rectangle 64"/>
          <p:cNvSpPr>
            <a:spLocks noChangeArrowheads="1"/>
          </p:cNvSpPr>
          <p:nvPr/>
        </p:nvSpPr>
        <p:spPr bwMode="auto">
          <a:xfrm>
            <a:off x="5490635" y="2408239"/>
            <a:ext cx="3460750" cy="73866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76238" indent="-285750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Program PSYNNOVA</a:t>
            </a:r>
          </a:p>
          <a:p>
            <a:pPr marL="376238" indent="-285750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Agensi Kaunseling dan Pengurusan Kredit</a:t>
            </a:r>
          </a:p>
        </p:txBody>
      </p:sp>
      <p:cxnSp>
        <p:nvCxnSpPr>
          <p:cNvPr id="9275" name="Straight Arrow Connector 162"/>
          <p:cNvCxnSpPr>
            <a:cxnSpLocks noChangeShapeType="1"/>
          </p:cNvCxnSpPr>
          <p:nvPr/>
        </p:nvCxnSpPr>
        <p:spPr bwMode="auto">
          <a:xfrm>
            <a:off x="3526366" y="2730500"/>
            <a:ext cx="696384" cy="7938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" name="TextBox 97"/>
          <p:cNvSpPr txBox="1">
            <a:spLocks noChangeArrowheads="1"/>
          </p:cNvSpPr>
          <p:nvPr/>
        </p:nvSpPr>
        <p:spPr bwMode="auto">
          <a:xfrm>
            <a:off x="2601385" y="4400551"/>
            <a:ext cx="941916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b="1" kern="0" dirty="0" err="1" smtClean="0">
                <a:solidFill>
                  <a:srgbClr val="C00000"/>
                </a:solidFill>
              </a:rPr>
              <a:t>Sihat</a:t>
            </a:r>
            <a:endParaRPr lang="en-US" altLang="en-US" sz="1200" b="1" kern="0" dirty="0">
              <a:solidFill>
                <a:srgbClr val="C00000"/>
              </a:solidFill>
            </a:endParaRPr>
          </a:p>
        </p:txBody>
      </p:sp>
      <p:cxnSp>
        <p:nvCxnSpPr>
          <p:cNvPr id="9277" name="Straight Arrow Connector 164"/>
          <p:cNvCxnSpPr>
            <a:cxnSpLocks noChangeShapeType="1"/>
          </p:cNvCxnSpPr>
          <p:nvPr/>
        </p:nvCxnSpPr>
        <p:spPr bwMode="auto">
          <a:xfrm>
            <a:off x="3729566" y="3473450"/>
            <a:ext cx="493184" cy="0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6" name="Rectangle 165">
            <a:hlinkClick r:id="rId3" action="ppaction://hlinksldjump"/>
          </p:cNvPr>
          <p:cNvSpPr/>
          <p:nvPr/>
        </p:nvSpPr>
        <p:spPr bwMode="auto">
          <a:xfrm>
            <a:off x="4389967" y="3317875"/>
            <a:ext cx="1126068" cy="311150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67" name="Rectangle 166">
            <a:hlinkClick r:id="rId3" action="ppaction://hlinksldjump"/>
          </p:cNvPr>
          <p:cNvSpPr/>
          <p:nvPr/>
        </p:nvSpPr>
        <p:spPr bwMode="auto">
          <a:xfrm>
            <a:off x="4389967" y="3949700"/>
            <a:ext cx="1126068" cy="311150"/>
          </a:xfrm>
          <a:prstGeom prst="rect">
            <a:avLst/>
          </a:prstGeom>
          <a:pattFill prst="ltDnDiag">
            <a:fgClr>
              <a:srgbClr val="FF6699"/>
            </a:fgClr>
            <a:bgClr>
              <a:schemeClr val="bg1"/>
            </a:bgClr>
          </a:patt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68" name="Down Arrow 22"/>
          <p:cNvSpPr>
            <a:spLocks noChangeArrowheads="1"/>
          </p:cNvSpPr>
          <p:nvPr/>
        </p:nvSpPr>
        <p:spPr bwMode="auto">
          <a:xfrm>
            <a:off x="4838270" y="3622408"/>
            <a:ext cx="241685" cy="29411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1" name="Down Arrow 22"/>
          <p:cNvSpPr>
            <a:spLocks noChangeArrowheads="1"/>
          </p:cNvSpPr>
          <p:nvPr/>
        </p:nvSpPr>
        <p:spPr bwMode="auto">
          <a:xfrm>
            <a:off x="4847861" y="5445224"/>
            <a:ext cx="241668" cy="29418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2" name="Rectangle 171">
            <a:hlinkClick r:id="rId3" action="ppaction://hlinksldjump"/>
          </p:cNvPr>
          <p:cNvSpPr/>
          <p:nvPr/>
        </p:nvSpPr>
        <p:spPr bwMode="auto">
          <a:xfrm>
            <a:off x="4389967" y="5780089"/>
            <a:ext cx="1126068" cy="312737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3" name="Right Arrow 16"/>
          <p:cNvSpPr>
            <a:spLocks noChangeArrowheads="1"/>
          </p:cNvSpPr>
          <p:nvPr/>
        </p:nvSpPr>
        <p:spPr bwMode="auto">
          <a:xfrm>
            <a:off x="5736425" y="5183080"/>
            <a:ext cx="893842" cy="222929"/>
          </a:xfrm>
          <a:prstGeom prst="rightArrow">
            <a:avLst>
              <a:gd name="adj1" fmla="val 50000"/>
              <a:gd name="adj2" fmla="val 49997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4" name="Oval 173"/>
          <p:cNvSpPr/>
          <p:nvPr/>
        </p:nvSpPr>
        <p:spPr bwMode="auto">
          <a:xfrm>
            <a:off x="6775451" y="5092700"/>
            <a:ext cx="757767" cy="43180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5" name="TextBox 97"/>
          <p:cNvSpPr txBox="1">
            <a:spLocks noChangeArrowheads="1"/>
          </p:cNvSpPr>
          <p:nvPr/>
        </p:nvSpPr>
        <p:spPr bwMode="auto">
          <a:xfrm>
            <a:off x="5422901" y="4941888"/>
            <a:ext cx="1909234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b="1" kern="0" dirty="0" smtClean="0">
                <a:solidFill>
                  <a:srgbClr val="C00000"/>
                </a:solidFill>
              </a:rPr>
              <a:t>LNPK ≥ 60%</a:t>
            </a:r>
            <a:endParaRPr lang="en-US" altLang="en-US" sz="1200" b="1" kern="0" dirty="0">
              <a:solidFill>
                <a:srgbClr val="C00000"/>
              </a:solidFill>
            </a:endParaRPr>
          </a:p>
        </p:txBody>
      </p:sp>
      <p:sp>
        <p:nvSpPr>
          <p:cNvPr id="176" name="Diamond 175"/>
          <p:cNvSpPr/>
          <p:nvPr/>
        </p:nvSpPr>
        <p:spPr bwMode="auto">
          <a:xfrm>
            <a:off x="4368801" y="5091113"/>
            <a:ext cx="1126068" cy="354012"/>
          </a:xfrm>
          <a:prstGeom prst="diamond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7" name="TextBox 97"/>
          <p:cNvSpPr txBox="1">
            <a:spLocks noChangeArrowheads="1"/>
          </p:cNvSpPr>
          <p:nvPr/>
        </p:nvSpPr>
        <p:spPr bwMode="auto">
          <a:xfrm>
            <a:off x="3744384" y="5359970"/>
            <a:ext cx="1210734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b="1" kern="0" dirty="0" smtClean="0">
                <a:solidFill>
                  <a:srgbClr val="C00000"/>
                </a:solidFill>
              </a:rPr>
              <a:t>LNPK &lt;60%</a:t>
            </a:r>
            <a:endParaRPr lang="en-US" altLang="en-US" sz="1200" b="1" kern="0" dirty="0">
              <a:solidFill>
                <a:srgbClr val="C00000"/>
              </a:solidFill>
            </a:endParaRPr>
          </a:p>
        </p:txBody>
      </p:sp>
      <p:sp>
        <p:nvSpPr>
          <p:cNvPr id="179" name="Rectangle 64"/>
          <p:cNvSpPr>
            <a:spLocks noChangeArrowheads="1"/>
          </p:cNvSpPr>
          <p:nvPr/>
        </p:nvSpPr>
        <p:spPr bwMode="auto">
          <a:xfrm>
            <a:off x="3403602" y="6062664"/>
            <a:ext cx="3697817" cy="53668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srgbClr val="0000FF"/>
                </a:solidFill>
                <a:latin typeface="Arial" pitchFamily="34" charset="0"/>
              </a:rPr>
              <a:t>PPSM memaklumkan Ketua Jabatan keluarkan surat tunjuk sebab</a:t>
            </a:r>
          </a:p>
        </p:txBody>
      </p:sp>
      <p:sp>
        <p:nvSpPr>
          <p:cNvPr id="4" name="Left-Right-Up Arrow 3"/>
          <p:cNvSpPr/>
          <p:nvPr/>
        </p:nvSpPr>
        <p:spPr>
          <a:xfrm>
            <a:off x="2543606" y="1244055"/>
            <a:ext cx="1818217" cy="959395"/>
          </a:xfrm>
          <a:prstGeom prst="leftRightUpArrow">
            <a:avLst>
              <a:gd name="adj1" fmla="val 8143"/>
              <a:gd name="adj2" fmla="val 9196"/>
              <a:gd name="adj3" fmla="val 10250"/>
            </a:avLst>
          </a:prstGeom>
          <a:solidFill>
            <a:srgbClr val="00CC00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en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0" name="Rectangle 179">
            <a:hlinkClick r:id="rId3" action="ppaction://hlinksldjump"/>
          </p:cNvPr>
          <p:cNvSpPr/>
          <p:nvPr/>
        </p:nvSpPr>
        <p:spPr bwMode="auto">
          <a:xfrm>
            <a:off x="4389967" y="4492625"/>
            <a:ext cx="1126068" cy="311150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1" name="Rectangle 64"/>
          <p:cNvSpPr>
            <a:spLocks noChangeArrowheads="1"/>
          </p:cNvSpPr>
          <p:nvPr/>
        </p:nvSpPr>
        <p:spPr bwMode="auto">
          <a:xfrm>
            <a:off x="5588001" y="4406901"/>
            <a:ext cx="2908300" cy="30777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4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ms-MY" altLang="en-US" sz="1400" b="1" kern="0" dirty="0" smtClean="0">
                <a:solidFill>
                  <a:prstClr val="black"/>
                </a:solidFill>
                <a:latin typeface="Arial" pitchFamily="34" charset="0"/>
              </a:rPr>
              <a:t>Pengesahan oleh PPSM </a:t>
            </a:r>
          </a:p>
        </p:txBody>
      </p:sp>
      <p:sp>
        <p:nvSpPr>
          <p:cNvPr id="68" name="Rectangle 67"/>
          <p:cNvSpPr/>
          <p:nvPr/>
        </p:nvSpPr>
        <p:spPr>
          <a:xfrm>
            <a:off x="8665635" y="3259634"/>
            <a:ext cx="3517900" cy="3590925"/>
          </a:xfrm>
          <a:prstGeom prst="rect">
            <a:avLst/>
          </a:prstGeom>
          <a:solidFill>
            <a:srgbClr val="FFCCFF"/>
          </a:solidFill>
          <a:ln w="254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MY" sz="1300" b="1" u="sng" kern="0" dirty="0" err="1">
                <a:solidFill>
                  <a:prstClr val="black"/>
                </a:solidFill>
                <a:latin typeface="Arial" panose="020B0604020202020204" pitchFamily="34" charset="0"/>
              </a:rPr>
              <a:t>Pemantauan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sz="600" b="1" kern="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Pelaksanaan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tugas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dipantau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oleh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Panel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Penilaian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Prestasi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Khas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(PPPK)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sz="600" b="1" u="sng" kern="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MY" sz="1300" b="1" u="sng" kern="0" dirty="0">
                <a:solidFill>
                  <a:prstClr val="black"/>
                </a:solidFill>
                <a:latin typeface="Arial" panose="020B0604020202020204" pitchFamily="34" charset="0"/>
              </a:rPr>
              <a:t>PPPK 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: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sz="600" b="1" kern="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marL="461963" indent="-461963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Ketua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Jabatan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melantik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2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pegawai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penyelia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yang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sesuai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u="sng" kern="0" dirty="0" err="1">
                <a:solidFill>
                  <a:prstClr val="black"/>
                </a:solidFill>
                <a:latin typeface="Arial" panose="020B0604020202020204" pitchFamily="34" charset="0"/>
              </a:rPr>
              <a:t>selain</a:t>
            </a:r>
            <a:r>
              <a:rPr lang="en-MY" sz="1300" b="1" u="sng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u="sng" kern="0" dirty="0" err="1">
                <a:solidFill>
                  <a:prstClr val="black"/>
                </a:solidFill>
                <a:latin typeface="Arial" panose="020B0604020202020204" pitchFamily="34" charset="0"/>
              </a:rPr>
              <a:t>daripada</a:t>
            </a:r>
            <a:r>
              <a:rPr lang="en-MY" sz="1300" b="1" u="sng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u="sng" kern="0" dirty="0" err="1">
                <a:solidFill>
                  <a:prstClr val="black"/>
                </a:solidFill>
                <a:latin typeface="Arial" panose="020B0604020202020204" pitchFamily="34" charset="0"/>
              </a:rPr>
              <a:t>penilai</a:t>
            </a:r>
            <a:r>
              <a:rPr lang="en-MY" sz="1300" b="1" u="sng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u="sng" kern="0" dirty="0" err="1">
                <a:solidFill>
                  <a:prstClr val="black"/>
                </a:solidFill>
                <a:latin typeface="Arial" panose="020B0604020202020204" pitchFamily="34" charset="0"/>
              </a:rPr>
              <a:t>asal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;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atau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 </a:t>
            </a:r>
          </a:p>
          <a:p>
            <a:pPr marL="461963" indent="-461963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MY" sz="600" b="1" kern="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marL="461963" indent="-461963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lantik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pegawai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dari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unit lain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sekiranya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tiada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calon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 yang </a:t>
            </a:r>
            <a:r>
              <a:rPr lang="en-MY" sz="1300" b="1" kern="0" dirty="0" err="1">
                <a:solidFill>
                  <a:prstClr val="black"/>
                </a:solidFill>
                <a:latin typeface="Arial" panose="020B0604020202020204" pitchFamily="34" charset="0"/>
              </a:rPr>
              <a:t>sesuai</a:t>
            </a:r>
            <a:r>
              <a:rPr lang="en-MY" sz="1300" b="1" kern="0" dirty="0">
                <a:solidFill>
                  <a:prstClr val="black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136" name="Rectangle 135">
            <a:hlinkClick r:id="rId3" action="ppaction://hlinksldjump"/>
          </p:cNvPr>
          <p:cNvSpPr/>
          <p:nvPr/>
        </p:nvSpPr>
        <p:spPr bwMode="auto">
          <a:xfrm>
            <a:off x="2935818" y="1244600"/>
            <a:ext cx="1058334" cy="312738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4557" tIns="27278" rIns="54557" bIns="27278"/>
          <a:lstStyle/>
          <a:p>
            <a:pPr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endParaRPr kumimoji="1" lang="ms-MY" sz="788" ker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5731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Box 108"/>
          <p:cNvSpPr txBox="1">
            <a:spLocks noChangeArrowheads="1"/>
          </p:cNvSpPr>
          <p:nvPr/>
        </p:nvSpPr>
        <p:spPr bwMode="auto">
          <a:xfrm>
            <a:off x="6604001" y="849314"/>
            <a:ext cx="3308351" cy="5984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600" dirty="0" smtClean="0">
                <a:latin typeface="+mn-lt"/>
                <a:cs typeface="Arial" panose="020B0604020202020204" pitchFamily="34" charset="0"/>
              </a:rPr>
              <a:t>PERINGKAT III</a:t>
            </a: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563051112"/>
              </p:ext>
            </p:extLst>
          </p:nvPr>
        </p:nvGraphicFramePr>
        <p:xfrm>
          <a:off x="304800" y="-457200"/>
          <a:ext cx="9855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124" name="AutoShape 105"/>
          <p:cNvCxnSpPr>
            <a:cxnSpLocks noChangeShapeType="1"/>
          </p:cNvCxnSpPr>
          <p:nvPr/>
        </p:nvCxnSpPr>
        <p:spPr bwMode="auto">
          <a:xfrm>
            <a:off x="71967" y="1144505"/>
            <a:ext cx="11916833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5" name="AutoShape 104"/>
          <p:cNvCxnSpPr>
            <a:cxnSpLocks noChangeShapeType="1"/>
          </p:cNvCxnSpPr>
          <p:nvPr/>
        </p:nvCxnSpPr>
        <p:spPr bwMode="auto">
          <a:xfrm>
            <a:off x="351367" y="1071563"/>
            <a:ext cx="0" cy="2286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6" name="AutoShape 103"/>
          <p:cNvCxnSpPr>
            <a:cxnSpLocks noChangeShapeType="1"/>
          </p:cNvCxnSpPr>
          <p:nvPr/>
        </p:nvCxnSpPr>
        <p:spPr bwMode="auto">
          <a:xfrm>
            <a:off x="3454400" y="1071563"/>
            <a:ext cx="0" cy="2286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7" name="AutoShape 102"/>
          <p:cNvCxnSpPr>
            <a:cxnSpLocks noChangeShapeType="1"/>
          </p:cNvCxnSpPr>
          <p:nvPr/>
        </p:nvCxnSpPr>
        <p:spPr bwMode="auto">
          <a:xfrm>
            <a:off x="9888279" y="1071563"/>
            <a:ext cx="0" cy="2286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8" name="AutoShape 101"/>
          <p:cNvCxnSpPr>
            <a:cxnSpLocks noChangeShapeType="1"/>
          </p:cNvCxnSpPr>
          <p:nvPr/>
        </p:nvCxnSpPr>
        <p:spPr bwMode="auto">
          <a:xfrm>
            <a:off x="6604000" y="1071563"/>
            <a:ext cx="0" cy="2286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5" name="Text Box 108"/>
          <p:cNvSpPr txBox="1">
            <a:spLocks noChangeArrowheads="1"/>
          </p:cNvSpPr>
          <p:nvPr/>
        </p:nvSpPr>
        <p:spPr bwMode="auto">
          <a:xfrm>
            <a:off x="609600" y="849314"/>
            <a:ext cx="2159000" cy="5984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600" dirty="0" smtClean="0">
                <a:latin typeface="+mn-lt"/>
                <a:cs typeface="Arial" panose="020B0604020202020204" pitchFamily="34" charset="0"/>
              </a:rPr>
              <a:t>PERINGKAT 1</a:t>
            </a:r>
          </a:p>
        </p:txBody>
      </p:sp>
      <p:sp>
        <p:nvSpPr>
          <p:cNvPr id="27660" name="Rectangle 48"/>
          <p:cNvSpPr>
            <a:spLocks noChangeArrowheads="1"/>
          </p:cNvSpPr>
          <p:nvPr/>
        </p:nvSpPr>
        <p:spPr bwMode="auto">
          <a:xfrm>
            <a:off x="7090833" y="3429000"/>
            <a:ext cx="1492251" cy="12636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ms-MY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550" indent="-82550" eaLnBrk="1" hangingPunct="1">
              <a:spcBef>
                <a:spcPct val="0"/>
              </a:spcBef>
              <a:defRPr/>
            </a:pPr>
            <a:r>
              <a:rPr lang="en-US" altLang="ms-MY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PPSi</a:t>
            </a:r>
            <a:endParaRPr lang="en-US" altLang="ms-MY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550" indent="-82550" eaLnBrk="1" hangingPunct="1">
              <a:spcBef>
                <a:spcPct val="0"/>
              </a:spcBef>
              <a:defRPr/>
            </a:pPr>
            <a:r>
              <a:rPr lang="en-US" altLang="ms-MY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PPPK</a:t>
            </a:r>
          </a:p>
          <a:p>
            <a:pPr marL="82550" indent="-82550" eaLnBrk="1" hangingPunct="1">
              <a:spcBef>
                <a:spcPct val="0"/>
              </a:spcBef>
              <a:defRPr/>
            </a:pPr>
            <a:r>
              <a:rPr lang="en-US" altLang="ms-MY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AKRAB-Care</a:t>
            </a:r>
            <a:endParaRPr lang="en-MY" altLang="ms-MY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61" name="Rectangle 38"/>
          <p:cNvSpPr>
            <a:spLocks noChangeArrowheads="1"/>
          </p:cNvSpPr>
          <p:nvPr/>
        </p:nvSpPr>
        <p:spPr bwMode="auto">
          <a:xfrm>
            <a:off x="5486400" y="2182814"/>
            <a:ext cx="1363133" cy="3659187"/>
          </a:xfrm>
          <a:prstGeom prst="rect">
            <a:avLst/>
          </a:prstGeom>
          <a:noFill/>
          <a:ln w="190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ms-MY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ms-MY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400" b="1" dirty="0" smtClean="0">
                <a:latin typeface="+mn-lt"/>
                <a:cs typeface="Arial" panose="020B0604020202020204" pitchFamily="34" charset="0"/>
              </a:rPr>
              <a:t>Program PSYNNOVA-</a:t>
            </a:r>
            <a:r>
              <a:rPr lang="en-US" altLang="ms-MY" sz="1400" b="1" dirty="0" err="1" smtClean="0">
                <a:latin typeface="+mn-lt"/>
                <a:cs typeface="Arial" panose="020B0604020202020204" pitchFamily="34" charset="0"/>
              </a:rPr>
              <a:t>iBMT</a:t>
            </a:r>
            <a:endParaRPr lang="en-MY" altLang="ms-MY" sz="1400" b="1" dirty="0" smtClean="0">
              <a:latin typeface="+mn-lt"/>
              <a:cs typeface="Arial" panose="020B0604020202020204" pitchFamily="34" charset="0"/>
            </a:endParaRPr>
          </a:p>
        </p:txBody>
      </p:sp>
      <p:cxnSp>
        <p:nvCxnSpPr>
          <p:cNvPr id="8204" name="AutoShape 14"/>
          <p:cNvCxnSpPr>
            <a:cxnSpLocks noChangeShapeType="1"/>
          </p:cNvCxnSpPr>
          <p:nvPr/>
        </p:nvCxnSpPr>
        <p:spPr bwMode="auto">
          <a:xfrm>
            <a:off x="812800" y="6030913"/>
            <a:ext cx="10668000" cy="0"/>
          </a:xfrm>
          <a:prstGeom prst="straightConnector1">
            <a:avLst/>
          </a:prstGeom>
          <a:noFill/>
          <a:ln w="19050">
            <a:solidFill>
              <a:schemeClr val="tx2">
                <a:lumMod val="75000"/>
              </a:schemeClr>
            </a:solidFill>
            <a:round/>
            <a:headEnd/>
            <a:tailEnd type="triangle" w="med" len="med"/>
          </a:ln>
          <a:extLst/>
        </p:spPr>
      </p:cxnSp>
      <p:cxnSp>
        <p:nvCxnSpPr>
          <p:cNvPr id="5133" name="AutoShape 13"/>
          <p:cNvCxnSpPr>
            <a:cxnSpLocks noChangeShapeType="1"/>
            <a:endCxn id="71" idx="1"/>
          </p:cNvCxnSpPr>
          <p:nvPr/>
        </p:nvCxnSpPr>
        <p:spPr bwMode="auto">
          <a:xfrm flipH="1">
            <a:off x="3310467" y="2614613"/>
            <a:ext cx="6351" cy="27225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4" name="Rectangle 109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MY" altLang="ms-MY" sz="1800">
              <a:latin typeface="Arial" charset="0"/>
            </a:endParaRPr>
          </a:p>
        </p:txBody>
      </p:sp>
      <p:sp>
        <p:nvSpPr>
          <p:cNvPr id="8208" name="Text Box 12"/>
          <p:cNvSpPr txBox="1">
            <a:spLocks noChangeArrowheads="1"/>
          </p:cNvSpPr>
          <p:nvPr/>
        </p:nvSpPr>
        <p:spPr bwMode="auto">
          <a:xfrm>
            <a:off x="1562100" y="6010275"/>
            <a:ext cx="1305984" cy="3190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altLang="ms-MY" sz="110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bulan</a:t>
            </a:r>
            <a:endParaRPr lang="en-US" altLang="ms-MY" sz="11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09" name="Text Box 12"/>
          <p:cNvSpPr txBox="1">
            <a:spLocks noChangeArrowheads="1"/>
          </p:cNvSpPr>
          <p:nvPr/>
        </p:nvSpPr>
        <p:spPr bwMode="auto">
          <a:xfrm>
            <a:off x="3759200" y="6010275"/>
            <a:ext cx="914400" cy="3190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altLang="ms-MY" sz="110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bulan</a:t>
            </a:r>
            <a:endParaRPr lang="en-US" altLang="ms-MY" sz="11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10" name="AutoShape 103"/>
          <p:cNvCxnSpPr>
            <a:cxnSpLocks noChangeShapeType="1"/>
          </p:cNvCxnSpPr>
          <p:nvPr/>
        </p:nvCxnSpPr>
        <p:spPr bwMode="auto">
          <a:xfrm>
            <a:off x="3251200" y="5926138"/>
            <a:ext cx="0" cy="228600"/>
          </a:xfrm>
          <a:prstGeom prst="straightConnector1">
            <a:avLst/>
          </a:prstGeom>
          <a:noFill/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8211" name="AutoShape 103"/>
          <p:cNvCxnSpPr>
            <a:cxnSpLocks noChangeShapeType="1"/>
          </p:cNvCxnSpPr>
          <p:nvPr/>
        </p:nvCxnSpPr>
        <p:spPr bwMode="auto">
          <a:xfrm>
            <a:off x="1117600" y="5916613"/>
            <a:ext cx="0" cy="228600"/>
          </a:xfrm>
          <a:prstGeom prst="straightConnector1">
            <a:avLst/>
          </a:prstGeom>
          <a:noFill/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8212" name="AutoShape 103"/>
          <p:cNvCxnSpPr>
            <a:cxnSpLocks noChangeShapeType="1"/>
          </p:cNvCxnSpPr>
          <p:nvPr/>
        </p:nvCxnSpPr>
        <p:spPr bwMode="auto">
          <a:xfrm>
            <a:off x="5283200" y="5929313"/>
            <a:ext cx="0" cy="228600"/>
          </a:xfrm>
          <a:prstGeom prst="straightConnector1">
            <a:avLst/>
          </a:prstGeom>
          <a:noFill/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8213" name="AutoShape 103"/>
          <p:cNvCxnSpPr>
            <a:cxnSpLocks noChangeShapeType="1"/>
          </p:cNvCxnSpPr>
          <p:nvPr/>
        </p:nvCxnSpPr>
        <p:spPr bwMode="auto">
          <a:xfrm>
            <a:off x="6868584" y="5940425"/>
            <a:ext cx="0" cy="228600"/>
          </a:xfrm>
          <a:prstGeom prst="straightConnector1">
            <a:avLst/>
          </a:prstGeom>
          <a:noFill/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8214" name="AutoShape 103"/>
          <p:cNvCxnSpPr>
            <a:cxnSpLocks noChangeShapeType="1"/>
          </p:cNvCxnSpPr>
          <p:nvPr/>
        </p:nvCxnSpPr>
        <p:spPr bwMode="auto">
          <a:xfrm>
            <a:off x="10027241" y="5946812"/>
            <a:ext cx="0" cy="228600"/>
          </a:xfrm>
          <a:prstGeom prst="straightConnector1">
            <a:avLst/>
          </a:prstGeom>
          <a:noFill/>
          <a:ln w="1905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sp>
        <p:nvSpPr>
          <p:cNvPr id="5142" name="Rectangle 38"/>
          <p:cNvSpPr>
            <a:spLocks noChangeArrowheads="1"/>
          </p:cNvSpPr>
          <p:nvPr/>
        </p:nvSpPr>
        <p:spPr bwMode="auto">
          <a:xfrm>
            <a:off x="1320801" y="3814763"/>
            <a:ext cx="1545167" cy="381000"/>
          </a:xfrm>
          <a:prstGeom prst="rect">
            <a:avLst/>
          </a:prstGeom>
          <a:solidFill>
            <a:srgbClr val="66FF3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MY" altLang="ms-MY" sz="1400" dirty="0" err="1" smtClean="0">
                <a:latin typeface="Arial" charset="0"/>
              </a:rPr>
              <a:t>Saringan</a:t>
            </a:r>
            <a:endParaRPr lang="en-MY" altLang="ms-MY" sz="1400" dirty="0">
              <a:latin typeface="Arial" charset="0"/>
            </a:endParaRPr>
          </a:p>
        </p:txBody>
      </p:sp>
      <p:sp>
        <p:nvSpPr>
          <p:cNvPr id="5143" name="Rectangle 38"/>
          <p:cNvSpPr>
            <a:spLocks noChangeArrowheads="1"/>
          </p:cNvSpPr>
          <p:nvPr/>
        </p:nvSpPr>
        <p:spPr bwMode="auto">
          <a:xfrm>
            <a:off x="101600" y="3617912"/>
            <a:ext cx="1016000" cy="6492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ms-MY" sz="1400" dirty="0" smtClean="0">
                <a:latin typeface="Arial" charset="0"/>
              </a:rPr>
              <a:t>Data PPSM</a:t>
            </a:r>
            <a:endParaRPr lang="en-MY" altLang="ms-MY" sz="1400" dirty="0">
              <a:latin typeface="Arial" charset="0"/>
            </a:endParaRPr>
          </a:p>
        </p:txBody>
      </p:sp>
      <p:cxnSp>
        <p:nvCxnSpPr>
          <p:cNvPr id="5144" name="AutoShape 88"/>
          <p:cNvCxnSpPr>
            <a:cxnSpLocks noChangeShapeType="1"/>
          </p:cNvCxnSpPr>
          <p:nvPr/>
        </p:nvCxnSpPr>
        <p:spPr bwMode="auto">
          <a:xfrm flipV="1">
            <a:off x="1117600" y="4005263"/>
            <a:ext cx="203200" cy="1190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18" name="Text Box 12"/>
          <p:cNvSpPr txBox="1">
            <a:spLocks noChangeArrowheads="1"/>
          </p:cNvSpPr>
          <p:nvPr/>
        </p:nvSpPr>
        <p:spPr bwMode="auto">
          <a:xfrm>
            <a:off x="5651500" y="6010275"/>
            <a:ext cx="914400" cy="3190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altLang="ms-MY" sz="110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bulan</a:t>
            </a:r>
            <a:endParaRPr lang="en-US" altLang="ms-MY" sz="11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19" name="Text Box 12"/>
          <p:cNvSpPr txBox="1">
            <a:spLocks noChangeArrowheads="1"/>
          </p:cNvSpPr>
          <p:nvPr/>
        </p:nvSpPr>
        <p:spPr bwMode="auto">
          <a:xfrm>
            <a:off x="8432800" y="6010275"/>
            <a:ext cx="1555749" cy="3190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1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ms-MY" sz="1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n-US" altLang="ms-MY" sz="110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bulan</a:t>
            </a:r>
            <a:endParaRPr lang="en-US" altLang="ms-MY" sz="11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20" name="Rectangle 48"/>
          <p:cNvSpPr>
            <a:spLocks noChangeArrowheads="1"/>
          </p:cNvSpPr>
          <p:nvPr/>
        </p:nvSpPr>
        <p:spPr bwMode="auto">
          <a:xfrm>
            <a:off x="8703734" y="3429000"/>
            <a:ext cx="1297517" cy="12636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ms-MY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LNPK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ms-MY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05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Laporan</a:t>
            </a:r>
            <a:r>
              <a:rPr lang="en-US" altLang="ms-MY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ms-MY" sz="105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Tempoh</a:t>
            </a:r>
            <a:r>
              <a:rPr lang="en-US" altLang="ms-MY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ms-MY" sz="105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Pemerhatian</a:t>
            </a:r>
            <a:endParaRPr lang="en-MY" altLang="ms-MY" sz="10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8" name="Rectangle 48"/>
          <p:cNvSpPr>
            <a:spLocks noChangeArrowheads="1"/>
          </p:cNvSpPr>
          <p:nvPr/>
        </p:nvSpPr>
        <p:spPr bwMode="auto">
          <a:xfrm>
            <a:off x="10363200" y="3429001"/>
            <a:ext cx="1283368" cy="1146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ms-MY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ms-MY" sz="12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ms-MY" sz="1200" b="1" dirty="0">
                <a:latin typeface="Arial" charset="0"/>
              </a:rPr>
              <a:t>Ketua </a:t>
            </a:r>
            <a:r>
              <a:rPr lang="en-US" altLang="ms-MY" sz="1200" b="1" dirty="0" err="1" smtClean="0">
                <a:latin typeface="Arial" charset="0"/>
              </a:rPr>
              <a:t>Jabatan</a:t>
            </a:r>
            <a:r>
              <a:rPr lang="en-US" altLang="ms-MY" sz="1200" b="1" dirty="0" smtClean="0">
                <a:latin typeface="Arial" charset="0"/>
              </a:rPr>
              <a:t>/Panel </a:t>
            </a:r>
            <a:r>
              <a:rPr lang="en-US" altLang="ms-MY" sz="1200" b="1" dirty="0" err="1" smtClean="0">
                <a:latin typeface="Arial" charset="0"/>
              </a:rPr>
              <a:t>Penilai</a:t>
            </a:r>
            <a:r>
              <a:rPr lang="en-US" altLang="ms-MY" sz="1200" b="1" dirty="0" smtClean="0">
                <a:latin typeface="Arial" charset="0"/>
              </a:rPr>
              <a:t> </a:t>
            </a:r>
            <a:r>
              <a:rPr lang="en-US" altLang="ms-MY" sz="1200" b="1" dirty="0" err="1" smtClean="0">
                <a:latin typeface="Arial" charset="0"/>
              </a:rPr>
              <a:t>dasar</a:t>
            </a:r>
            <a:r>
              <a:rPr lang="en-US" altLang="ms-MY" sz="1200" b="1" dirty="0" smtClean="0">
                <a:latin typeface="Arial" charset="0"/>
              </a:rPr>
              <a:t> </a:t>
            </a:r>
            <a:r>
              <a:rPr lang="en-US" altLang="ms-MY" sz="1200" b="1" dirty="0" err="1" smtClean="0">
                <a:latin typeface="Arial" charset="0"/>
              </a:rPr>
              <a:t>Pemisah</a:t>
            </a:r>
            <a:r>
              <a:rPr lang="en-US" altLang="ms-MY" sz="1200" b="1" dirty="0" smtClean="0">
                <a:latin typeface="Arial" charset="0"/>
              </a:rPr>
              <a:t>/JPA</a:t>
            </a:r>
            <a:endParaRPr lang="en-US" altLang="ms-MY" sz="1200" b="1" dirty="0">
              <a:latin typeface="Arial" charset="0"/>
            </a:endParaRPr>
          </a:p>
        </p:txBody>
      </p:sp>
      <p:sp>
        <p:nvSpPr>
          <p:cNvPr id="54" name="Text Box 108"/>
          <p:cNvSpPr txBox="1">
            <a:spLocks noChangeArrowheads="1"/>
          </p:cNvSpPr>
          <p:nvPr/>
        </p:nvSpPr>
        <p:spPr bwMode="auto">
          <a:xfrm>
            <a:off x="4038600" y="849314"/>
            <a:ext cx="2159000" cy="5984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ms-MY" sz="1600" dirty="0" smtClean="0">
                <a:latin typeface="+mn-lt"/>
                <a:cs typeface="Arial" panose="020B0604020202020204" pitchFamily="34" charset="0"/>
              </a:rPr>
              <a:t>PERINGKAT II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56000" y="2184401"/>
          <a:ext cx="1619251" cy="110172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19251"/>
              </a:tblGrid>
              <a:tr h="731384">
                <a:tc>
                  <a:txBody>
                    <a:bodyPr/>
                    <a:lstStyle/>
                    <a:p>
                      <a:r>
                        <a:rPr lang="en-SG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Kesihatan</a:t>
                      </a:r>
                      <a:r>
                        <a:rPr lang="en-SG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Fizikal</a:t>
                      </a:r>
                      <a:r>
                        <a:rPr lang="en-SG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@ Mental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91" marR="121891" marT="45659" marB="45659"/>
                </a:tc>
              </a:tr>
              <a:tr h="370341">
                <a:tc>
                  <a:txBody>
                    <a:bodyPr/>
                    <a:lstStyle/>
                    <a:p>
                      <a:r>
                        <a:rPr lang="en-SG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(Hospital)</a:t>
                      </a:r>
                      <a:endParaRPr lang="en-SG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91" marR="121891" marT="45659" marB="45659"/>
                </a:tc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448651"/>
              </p:ext>
            </p:extLst>
          </p:nvPr>
        </p:nvGraphicFramePr>
        <p:xfrm>
          <a:off x="3551767" y="3113088"/>
          <a:ext cx="1619251" cy="82234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19251"/>
              </a:tblGrid>
              <a:tr h="304485">
                <a:tc>
                  <a:txBody>
                    <a:bodyPr/>
                    <a:lstStyle/>
                    <a:p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91" marR="121891" marT="45566" marB="45566"/>
                </a:tc>
              </a:tr>
              <a:tr h="517840">
                <a:tc>
                  <a:txBody>
                    <a:bodyPr/>
                    <a:lstStyle/>
                    <a:p>
                      <a:r>
                        <a:rPr lang="en-SG" sz="14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Intervensi</a:t>
                      </a:r>
                      <a:r>
                        <a:rPr lang="en-SG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sz="14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Kewangan</a:t>
                      </a:r>
                      <a:endParaRPr lang="en-SG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91" marR="121891" marT="45566" marB="45566"/>
                </a:tc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/>
        </p:nvGraphicFramePr>
        <p:xfrm>
          <a:off x="3553885" y="4130675"/>
          <a:ext cx="1619249" cy="82234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19249"/>
              </a:tblGrid>
              <a:tr h="304485">
                <a:tc>
                  <a:txBody>
                    <a:bodyPr/>
                    <a:lstStyle/>
                    <a:p>
                      <a:r>
                        <a:rPr lang="en-SG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Kaunseling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91" marR="121891" marT="45566" marB="45566"/>
                </a:tc>
              </a:tr>
              <a:tr h="517840"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SG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Individu</a:t>
                      </a:r>
                      <a:endParaRPr lang="en-SG" sz="14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SG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Kelompok</a:t>
                      </a:r>
                      <a:endParaRPr lang="en-SG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91" marR="121891" marT="45566" marB="45566"/>
                </a:tc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3562352" y="4978400"/>
          <a:ext cx="1619249" cy="6756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19249"/>
              </a:tblGrid>
              <a:tr h="0">
                <a:tc>
                  <a:txBody>
                    <a:bodyPr/>
                    <a:lstStyle/>
                    <a:p>
                      <a:r>
                        <a:rPr lang="en-SG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en-SG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SG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Pembang</a:t>
                      </a:r>
                      <a:r>
                        <a:rPr lang="en-SG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91" marR="12189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Latihan</a:t>
                      </a:r>
                      <a:endParaRPr lang="en-SG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91" marR="121891"/>
                </a:tc>
              </a:tr>
            </a:tbl>
          </a:graphicData>
        </a:graphic>
      </p:graphicFrame>
      <p:sp>
        <p:nvSpPr>
          <p:cNvPr id="7" name="Right Arrow 6"/>
          <p:cNvSpPr/>
          <p:nvPr/>
        </p:nvSpPr>
        <p:spPr>
          <a:xfrm>
            <a:off x="3310467" y="2516188"/>
            <a:ext cx="275167" cy="303212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69" name="Right Arrow 68"/>
          <p:cNvSpPr/>
          <p:nvPr/>
        </p:nvSpPr>
        <p:spPr>
          <a:xfrm>
            <a:off x="3333751" y="3546475"/>
            <a:ext cx="275167" cy="303213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70" name="Right Arrow 69"/>
          <p:cNvSpPr/>
          <p:nvPr/>
        </p:nvSpPr>
        <p:spPr>
          <a:xfrm>
            <a:off x="3314701" y="4311651"/>
            <a:ext cx="275167" cy="303213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71" name="Right Arrow 70"/>
          <p:cNvSpPr/>
          <p:nvPr/>
        </p:nvSpPr>
        <p:spPr>
          <a:xfrm>
            <a:off x="3310467" y="5184776"/>
            <a:ext cx="275167" cy="303213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cxnSp>
        <p:nvCxnSpPr>
          <p:cNvPr id="14" name="Straight Arrow Connector 13"/>
          <p:cNvCxnSpPr>
            <a:endCxn id="27661" idx="1"/>
          </p:cNvCxnSpPr>
          <p:nvPr/>
        </p:nvCxnSpPr>
        <p:spPr>
          <a:xfrm>
            <a:off x="2865968" y="4005264"/>
            <a:ext cx="2620433" cy="793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ight Arrow 80"/>
          <p:cNvSpPr/>
          <p:nvPr/>
        </p:nvSpPr>
        <p:spPr>
          <a:xfrm>
            <a:off x="6669617" y="3862388"/>
            <a:ext cx="421216" cy="303212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82" name="Right Arrow 81"/>
          <p:cNvSpPr/>
          <p:nvPr/>
        </p:nvSpPr>
        <p:spPr>
          <a:xfrm>
            <a:off x="8453968" y="3865563"/>
            <a:ext cx="385233" cy="303212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83" name="Right Arrow 82"/>
          <p:cNvSpPr/>
          <p:nvPr/>
        </p:nvSpPr>
        <p:spPr>
          <a:xfrm>
            <a:off x="10001251" y="3865564"/>
            <a:ext cx="361948" cy="28733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cxnSp>
        <p:nvCxnSpPr>
          <p:cNvPr id="19" name="Straight Connector 18"/>
          <p:cNvCxnSpPr/>
          <p:nvPr/>
        </p:nvCxnSpPr>
        <p:spPr>
          <a:xfrm>
            <a:off x="10871200" y="2667000"/>
            <a:ext cx="0" cy="762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868584" y="2667000"/>
            <a:ext cx="4002616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92" name="Text Box 12"/>
          <p:cNvSpPr txBox="1">
            <a:spLocks noChangeArrowheads="1"/>
          </p:cNvSpPr>
          <p:nvPr/>
        </p:nvSpPr>
        <p:spPr bwMode="auto">
          <a:xfrm>
            <a:off x="7721600" y="2690814"/>
            <a:ext cx="2279651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ms-MY" sz="1000">
                <a:latin typeface="Arial" charset="0"/>
              </a:rPr>
              <a:t>Peluang Kedua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181600" y="2438400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5181600" y="3429000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181600" y="4575175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5181600" y="5487988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ound Single Corner Rectangle 52"/>
          <p:cNvSpPr/>
          <p:nvPr/>
        </p:nvSpPr>
        <p:spPr>
          <a:xfrm>
            <a:off x="0" y="174626"/>
            <a:ext cx="4978400" cy="511175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chemeClr val="bg1"/>
              </a:solidFill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173567" y="-50800"/>
            <a:ext cx="12120033" cy="7080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ms-MY" sz="2000" b="1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 </a:t>
            </a:r>
            <a:endParaRPr lang="ms-MY" sz="2000" dirty="0" smtClean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ms-MY" sz="2000" b="1" i="1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Fasa Intervensi</a:t>
            </a:r>
            <a:endParaRPr lang="ms-MY" sz="2000" b="1" dirty="0" smtClean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52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02280556"/>
              </p:ext>
            </p:extLst>
          </p:nvPr>
        </p:nvGraphicFramePr>
        <p:xfrm>
          <a:off x="-410309" y="945759"/>
          <a:ext cx="12297509" cy="5097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32227" y="83984"/>
            <a:ext cx="1190171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kern="1400" dirty="0" smtClean="0">
                <a:solidFill>
                  <a:srgbClr val="7030A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TIGA FASA </a:t>
            </a:r>
            <a:r>
              <a:rPr lang="en-US" sz="2200" b="1" kern="1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TERLIBAT BAGI TEMPOH PEMERHATIAN DALAM PELAKSANAAN DASAR PEMISAH </a:t>
            </a:r>
            <a:endParaRPr lang="ms-MY" sz="2200" kern="1400" dirty="0">
              <a:solidFill>
                <a:srgbClr val="000000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360752"/>
            <a:ext cx="12138866" cy="4972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22357" y="2600784"/>
            <a:ext cx="2812202" cy="430887"/>
          </a:xfrm>
          <a:prstGeom prst="rect">
            <a:avLst/>
          </a:prstGeom>
          <a:solidFill>
            <a:srgbClr val="FFFF00"/>
          </a:solidFill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TEMPOH : 2 MINGGU </a:t>
            </a:r>
            <a:endParaRPr lang="ms-MY" sz="2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14456" y="4490580"/>
            <a:ext cx="2508078" cy="430887"/>
          </a:xfrm>
          <a:prstGeom prst="rect">
            <a:avLst/>
          </a:prstGeom>
          <a:solidFill>
            <a:srgbClr val="FFFF00"/>
          </a:solidFill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TEMPOH : 3 BULAN</a:t>
            </a:r>
            <a:endParaRPr lang="ms-MY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167954" y="5853761"/>
            <a:ext cx="2466605" cy="430887"/>
          </a:xfrm>
          <a:prstGeom prst="rect">
            <a:avLst/>
          </a:prstGeom>
          <a:solidFill>
            <a:srgbClr val="FFFF00"/>
          </a:solidFill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200" b="1" dirty="0" err="1" smtClean="0"/>
              <a:t>Tempoh</a:t>
            </a:r>
            <a:r>
              <a:rPr lang="en-US" sz="2200" b="1" dirty="0" smtClean="0"/>
              <a:t> : 6 BULAN</a:t>
            </a:r>
            <a:endParaRPr lang="ms-MY" sz="2200" b="1" dirty="0"/>
          </a:p>
        </p:txBody>
      </p:sp>
    </p:spTree>
    <p:extLst>
      <p:ext uri="{BB962C8B-B14F-4D97-AF65-F5344CB8AC3E}">
        <p14:creationId xmlns:p14="http://schemas.microsoft.com/office/powerpoint/2010/main" val="156524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CD4D84-1903-46BE-8427-F31776CE53B3}" type="slidenum">
              <a:rPr lang="en-US" altLang="en-US" sz="1200" smtClean="0">
                <a:solidFill>
                  <a:srgbClr val="898989"/>
                </a:solidFill>
                <a:latin typeface="Arial" charset="0"/>
                <a:ea typeface="MS PGothic" pitchFamily="34" charset="-128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smtClean="0">
              <a:solidFill>
                <a:srgbClr val="898989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9087" y="260351"/>
            <a:ext cx="10924116" cy="74079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PERANAN PEGAWAI PSIKOLOGI (</a:t>
            </a:r>
            <a:r>
              <a:rPr lang="en-US" sz="36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PPsi</a:t>
            </a:r>
            <a:r>
              <a:rPr lang="en-U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7" y="5256518"/>
            <a:ext cx="12193056" cy="160148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458" y="4994494"/>
            <a:ext cx="4615543" cy="1863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41421" y="1190072"/>
            <a:ext cx="113939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Memahami </a:t>
            </a:r>
            <a:r>
              <a:rPr lang="ms-MY" sz="3200" dirty="0"/>
              <a:t>Pekeliling Perkhidmatan Bilangan 7 Tahun </a:t>
            </a:r>
            <a:r>
              <a:rPr lang="ms-MY" sz="3200" dirty="0" smtClean="0"/>
              <a:t>2015 DAN SOP Tempoh Pemerhatian;</a:t>
            </a:r>
            <a:endParaRPr lang="ms-MY" sz="3200" dirty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ms-MY" sz="32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/>
              <a:t>Bekerjasama </a:t>
            </a:r>
            <a:r>
              <a:rPr lang="ms-MY" sz="3200" dirty="0" smtClean="0"/>
              <a:t>Pengurus </a:t>
            </a:r>
            <a:r>
              <a:rPr lang="ms-MY" sz="3200" dirty="0"/>
              <a:t>Sumber Manusia, </a:t>
            </a:r>
            <a:r>
              <a:rPr lang="ms-MY" sz="3200" dirty="0" smtClean="0"/>
              <a:t>Panel Penilaian Prestasi Khas (PPPK) </a:t>
            </a:r>
            <a:r>
              <a:rPr lang="ms-MY" sz="3200" dirty="0"/>
              <a:t>dan AKRAB CARE dalam tempoh pemerhatian bagi membantu pegawai yang dinilai meningkatkan prestasi kerja </a:t>
            </a:r>
            <a:r>
              <a:rPr lang="ms-MY" sz="3200" dirty="0" smtClean="0"/>
              <a:t>;</a:t>
            </a:r>
          </a:p>
          <a:p>
            <a:endParaRPr lang="ms-MY" sz="32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ms-MY" sz="3200" dirty="0" smtClean="0"/>
              <a:t>Urusetia Tempoh Pemerhatian (</a:t>
            </a:r>
            <a:r>
              <a:rPr lang="ms-MY" sz="3200" b="1" dirty="0" smtClean="0"/>
              <a:t>1 tahun bermula TARIKH SURAT ARAHAN DIKELUARKAN)</a:t>
            </a:r>
            <a:endParaRPr lang="ms-MY" sz="3200" b="1" dirty="0"/>
          </a:p>
        </p:txBody>
      </p:sp>
    </p:spTree>
    <p:extLst>
      <p:ext uri="{BB962C8B-B14F-4D97-AF65-F5344CB8AC3E}">
        <p14:creationId xmlns:p14="http://schemas.microsoft.com/office/powerpoint/2010/main" val="1252809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1059</TotalTime>
  <Words>2006</Words>
  <Application>Microsoft Office PowerPoint</Application>
  <PresentationFormat>Custom</PresentationFormat>
  <Paragraphs>417</Paragraphs>
  <Slides>34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GARIS PANDUAN PROGRAM INTERVENSI BAGI TEMPOH PEMERHATIAN DALAM PELAKSANAAN DASAR PEMISAH</vt:lpstr>
      <vt:lpstr>PowerPoint Presentation</vt:lpstr>
      <vt:lpstr>  1. Fasa Saringan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CTM</dc:creator>
  <cp:lastModifiedBy>user-pc</cp:lastModifiedBy>
  <cp:revision>95</cp:revision>
  <cp:lastPrinted>2016-01-28T07:01:38Z</cp:lastPrinted>
  <dcterms:created xsi:type="dcterms:W3CDTF">2016-01-28T01:29:44Z</dcterms:created>
  <dcterms:modified xsi:type="dcterms:W3CDTF">2017-02-14T13:24:15Z</dcterms:modified>
</cp:coreProperties>
</file>